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6" r:id="rId1"/>
  </p:sldMasterIdLst>
  <p:notesMasterIdLst>
    <p:notesMasterId r:id="rId23"/>
  </p:notesMasterIdLst>
  <p:handoutMasterIdLst>
    <p:handoutMasterId r:id="rId24"/>
  </p:handoutMasterIdLst>
  <p:sldIdLst>
    <p:sldId id="273" r:id="rId2"/>
    <p:sldId id="287" r:id="rId3"/>
    <p:sldId id="289" r:id="rId4"/>
    <p:sldId id="302" r:id="rId5"/>
    <p:sldId id="303" r:id="rId6"/>
    <p:sldId id="317" r:id="rId7"/>
    <p:sldId id="294" r:id="rId8"/>
    <p:sldId id="295" r:id="rId9"/>
    <p:sldId id="296" r:id="rId10"/>
    <p:sldId id="297" r:id="rId11"/>
    <p:sldId id="312" r:id="rId12"/>
    <p:sldId id="313" r:id="rId13"/>
    <p:sldId id="316" r:id="rId14"/>
    <p:sldId id="314" r:id="rId15"/>
    <p:sldId id="320" r:id="rId16"/>
    <p:sldId id="309" r:id="rId17"/>
    <p:sldId id="310" r:id="rId18"/>
    <p:sldId id="311" r:id="rId19"/>
    <p:sldId id="307" r:id="rId20"/>
    <p:sldId id="308" r:id="rId21"/>
    <p:sldId id="318"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66"/>
    <a:srgbClr val="FFFF99"/>
    <a:srgbClr val="4E5590"/>
    <a:srgbClr val="BEC131"/>
    <a:srgbClr val="FF3B8F"/>
    <a:srgbClr val="E9A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4841" autoAdjust="0"/>
  </p:normalViewPr>
  <p:slideViewPr>
    <p:cSldViewPr snapToObjects="1">
      <p:cViewPr>
        <p:scale>
          <a:sx n="66" d="100"/>
          <a:sy n="66" d="100"/>
        </p:scale>
        <p:origin x="-128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1B7069-079B-47CD-B7AD-04FF8FB9DD75}" type="datetimeFigureOut">
              <a:rPr lang="en-GB"/>
              <a:pPr>
                <a:defRPr/>
              </a:pPr>
              <a:t>03/07/2015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CAD8DD6-1CA1-4542-B2FB-454881726EA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CCCEB8-ED7D-4D4A-BE01-0CC9969176E1}" type="datetimeFigureOut">
              <a:rPr lang="en-GB"/>
              <a:pPr>
                <a:defRPr/>
              </a:pPr>
              <a:t>03/07/2015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115C8E-19FE-4F12-893A-82B75C8D553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A5C2D0-448C-468D-A49C-436D668C0C30}" type="slidenum">
              <a:rPr lang="en-GB" smtClean="0"/>
              <a:pPr fontAlgn="base">
                <a:spcBef>
                  <a:spcPct val="0"/>
                </a:spcBef>
                <a:spcAft>
                  <a:spcPct val="0"/>
                </a:spcAft>
                <a:defRPr/>
              </a:pPr>
              <a:t>1</a:t>
            </a:fld>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621DDE75-2873-45D6-B4FA-E087F1600E73}" type="slidenum">
              <a:rPr lang="en-GB" smtClean="0"/>
              <a:pPr>
                <a:defRPr/>
              </a:pPr>
              <a:t>19</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BD0312C-5006-488B-93C2-9E95ED1F6C56}"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3A5DABCD-0997-45AA-BB1D-DB6EAD1B55C1}" type="slidenum">
              <a:rPr lang="en-GB" smtClean="0"/>
              <a:pPr>
                <a:defRPr/>
              </a:pPr>
              <a:t>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8189E5FF-A7DD-410E-A3F1-99B16CF17FF3}" type="slidenum">
              <a:rPr lang="en-GB" smtClean="0"/>
              <a:pPr>
                <a:defRPr/>
              </a:pPr>
              <a:t>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When I said loads of evidence, here’s a bit of it.  The average result of appropriate intervention is a 17% reduction in falls.</a:t>
            </a:r>
          </a:p>
          <a:p>
            <a:endParaRPr lang="en-GB" smtClean="0"/>
          </a:p>
        </p:txBody>
      </p:sp>
      <p:sp>
        <p:nvSpPr>
          <p:cNvPr id="4" name="Slide Number Placeholder 3"/>
          <p:cNvSpPr>
            <a:spLocks noGrp="1"/>
          </p:cNvSpPr>
          <p:nvPr>
            <p:ph type="sldNum" sz="quarter" idx="5"/>
          </p:nvPr>
        </p:nvSpPr>
        <p:spPr/>
        <p:txBody>
          <a:bodyPr/>
          <a:lstStyle/>
          <a:p>
            <a:pPr>
              <a:defRPr/>
            </a:pPr>
            <a:fld id="{6C23CB1D-61D0-4E3E-A38C-1A4FE0771428}" type="slidenum">
              <a:rPr lang="en-GB" smtClean="0"/>
              <a:pPr>
                <a:defRPr/>
              </a:pPr>
              <a:t>11</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It’s horses for courses though </a:t>
            </a:r>
          </a:p>
          <a:p>
            <a:endParaRPr lang="en-GB" smtClean="0"/>
          </a:p>
        </p:txBody>
      </p:sp>
      <p:sp>
        <p:nvSpPr>
          <p:cNvPr id="4" name="Slide Number Placeholder 3"/>
          <p:cNvSpPr>
            <a:spLocks noGrp="1"/>
          </p:cNvSpPr>
          <p:nvPr>
            <p:ph type="sldNum" sz="quarter" idx="5"/>
          </p:nvPr>
        </p:nvSpPr>
        <p:spPr/>
        <p:txBody>
          <a:bodyPr/>
          <a:lstStyle/>
          <a:p>
            <a:pPr>
              <a:defRPr/>
            </a:pPr>
            <a:fld id="{DD03D92C-84DF-464C-A889-B54FF785F120}" type="slidenum">
              <a:rPr lang="en-GB" smtClean="0"/>
              <a:pPr>
                <a:defRPr/>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Lifestyle integrated functional exercise – taught principles of strength and balance to incorp into everyday life</a:t>
            </a:r>
          </a:p>
          <a:p>
            <a:endParaRPr lang="en-GB" smtClean="0"/>
          </a:p>
          <a:p>
            <a:r>
              <a:rPr lang="en-GB" smtClean="0"/>
              <a:t>5+2 visits + 2 calls</a:t>
            </a:r>
          </a:p>
        </p:txBody>
      </p:sp>
      <p:sp>
        <p:nvSpPr>
          <p:cNvPr id="4" name="Slide Number Placeholder 3"/>
          <p:cNvSpPr>
            <a:spLocks noGrp="1"/>
          </p:cNvSpPr>
          <p:nvPr>
            <p:ph type="sldNum" sz="quarter" idx="5"/>
          </p:nvPr>
        </p:nvSpPr>
        <p:spPr/>
        <p:txBody>
          <a:bodyPr/>
          <a:lstStyle/>
          <a:p>
            <a:pPr>
              <a:defRPr/>
            </a:pPr>
            <a:fld id="{EBC63FDD-B393-45C6-B2B6-CDF0B8ED7461}" type="slidenum">
              <a:rPr lang="en-GB" smtClean="0"/>
              <a:pPr>
                <a:defRPr/>
              </a:pPr>
              <a:t>13</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altLang="en-US" dirty="0" smtClean="0"/>
              <a:t>There is no one single exercise panacea to fit all types and needs.  It needs professional judgement to make an assessment of what is the most appropriate programme for an individual.  For early intervention with older people who may have had a non-injurious fall then Tai Chi does have a place. It is effective at maintaining strength and balance in those with mild deficits and therefore has a place to prevent them falling in the future. </a:t>
            </a:r>
            <a:r>
              <a:rPr lang="en-US" altLang="en-US" sz="1050" dirty="0" smtClean="0">
                <a:solidFill>
                  <a:srgbClr val="FFFF00"/>
                </a:solidFill>
              </a:rPr>
              <a:t>Verhagen 2004 shows that Tai Chi r</a:t>
            </a:r>
            <a:r>
              <a:rPr lang="en-US" altLang="en-US" sz="1100" dirty="0" smtClean="0"/>
              <a:t>educes trips and falls i</a:t>
            </a:r>
            <a:r>
              <a:rPr lang="en-US" altLang="en-US" sz="1050" dirty="0" smtClean="0"/>
              <a:t>n older adults with mild deficits of strength and balance </a:t>
            </a:r>
            <a:r>
              <a:rPr lang="en-US" altLang="en-US" sz="900" dirty="0" smtClean="0"/>
              <a:t>(Wolf 1996) and i</a:t>
            </a:r>
            <a:r>
              <a:rPr lang="en-US" altLang="en-US" sz="1050" dirty="0" smtClean="0"/>
              <a:t>n older adults who are inactive </a:t>
            </a:r>
            <a:r>
              <a:rPr lang="en-US" altLang="en-US" sz="900" dirty="0" smtClean="0"/>
              <a:t>(Li 2005). It also r</a:t>
            </a:r>
            <a:r>
              <a:rPr lang="en-US" altLang="en-US" sz="1100" dirty="0" smtClean="0"/>
              <a:t>educes fear i</a:t>
            </a:r>
            <a:r>
              <a:rPr lang="en-US" altLang="en-US" sz="1050" dirty="0" smtClean="0"/>
              <a:t>n frail fallers </a:t>
            </a:r>
            <a:r>
              <a:rPr lang="en-US" altLang="en-US" sz="900" dirty="0" smtClean="0"/>
              <a:t>(</a:t>
            </a:r>
            <a:r>
              <a:rPr lang="en-US" altLang="en-US" sz="900" dirty="0" err="1" smtClean="0"/>
              <a:t>Sattin</a:t>
            </a:r>
            <a:r>
              <a:rPr lang="en-US" altLang="en-US" sz="900" dirty="0" smtClean="0"/>
              <a:t> 2005).  Tia Chi may also h</a:t>
            </a:r>
            <a:r>
              <a:rPr lang="en-US" altLang="en-US" sz="1100" dirty="0" smtClean="0"/>
              <a:t>elp stability and balance i</a:t>
            </a:r>
            <a:r>
              <a:rPr lang="en-US" altLang="en-US" sz="1050" dirty="0" smtClean="0"/>
              <a:t>n patients with vestibular disorders </a:t>
            </a:r>
            <a:r>
              <a:rPr lang="en-US" altLang="en-US" sz="900" dirty="0" smtClean="0"/>
              <a:t>(</a:t>
            </a:r>
            <a:r>
              <a:rPr lang="en-US" altLang="en-US" sz="900" dirty="0" err="1" smtClean="0"/>
              <a:t>McGibbon</a:t>
            </a:r>
            <a:r>
              <a:rPr lang="en-US" altLang="en-US" sz="900" dirty="0" smtClean="0"/>
              <a:t> 2004) but </a:t>
            </a:r>
            <a:r>
              <a:rPr lang="en-US" altLang="en-US" sz="1100" dirty="0" smtClean="0">
                <a:solidFill>
                  <a:srgbClr val="FFFF00"/>
                </a:solidFill>
              </a:rPr>
              <a:t>does NOT reduce risk of falls in frail older adults</a:t>
            </a:r>
            <a:r>
              <a:rPr lang="en-US" altLang="en-US" sz="1000" dirty="0" smtClean="0">
                <a:solidFill>
                  <a:srgbClr val="FFFF00"/>
                </a:solidFill>
              </a:rPr>
              <a:t> </a:t>
            </a:r>
            <a:r>
              <a:rPr lang="en-US" altLang="en-US" sz="900" dirty="0" smtClean="0">
                <a:solidFill>
                  <a:srgbClr val="FFFF00"/>
                </a:solidFill>
              </a:rPr>
              <a:t>(Wolf 2003)</a:t>
            </a:r>
          </a:p>
          <a:p>
            <a:pPr>
              <a:defRPr/>
            </a:pPr>
            <a:endParaRPr lang="en-GB" altLang="en-US" dirty="0" smtClean="0"/>
          </a:p>
          <a:p>
            <a:pPr>
              <a:defRPr/>
            </a:pPr>
            <a:r>
              <a:rPr lang="en-GB" altLang="en-US" dirty="0" smtClean="0"/>
              <a:t>At the point of transition to becoming less physically able, then FaME is appropriate and shows a better reduction in repeat falls than Otago for example. </a:t>
            </a:r>
          </a:p>
          <a:p>
            <a:pPr>
              <a:defRPr/>
            </a:pPr>
            <a:endParaRPr lang="en-GB" altLang="en-US" dirty="0" smtClean="0"/>
          </a:p>
          <a:p>
            <a:pPr>
              <a:defRPr/>
            </a:pPr>
            <a:r>
              <a:rPr lang="en-GB" altLang="en-US" dirty="0" smtClean="0"/>
              <a:t>At frailty, when strength and balance is very poor and people have to hold on, then Otago is appropriate. Recent unpublished (except abstract) work comparing FaME and OEP head to head as primary prevention shows FaME reduces falls and Otago doesn’t – this is because Otago is not sufficiently challenging to strength and balance if someone has reasonable strength and balance!</a:t>
            </a:r>
          </a:p>
          <a:p>
            <a:pPr>
              <a:defRPr/>
            </a:pPr>
            <a:endParaRPr lang="en-GB" altLang="en-US" dirty="0" smtClean="0"/>
          </a:p>
          <a:p>
            <a:pPr>
              <a:defRPr/>
            </a:pPr>
            <a:endParaRPr lang="en-GB" altLang="en-US"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9234FC03-5637-48CF-B177-45D8A7CF1E2F}" type="slidenum">
              <a:rPr lang="en-GB" smtClean="0"/>
              <a:pPr>
                <a:defRPr/>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The CSP has commissioned a CSU in Yorkshire to develop a commissioning support tool. The tool identifies demographic projections, drawn from the Office for National Statistics and clinical trial literature on falls in the elderly. The basic assumption of the model is that people aged 65 and above are at the greatest risk of falls (although those aged 60 to 64 are at a statistically significant risk).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en-GB" dirty="0" smtClean="0"/>
              <a:t>This is the demographic projections for England. The tool can be used to look at any CCG in England which will compare their population with the national average. Please note there  the big ‘hump’ of people on the population age-demographic curve, which indicates that falls are going to become much more of a problem in the future as currently healthy 60-64 age.</a:t>
            </a:r>
          </a:p>
          <a:p>
            <a:pPr>
              <a:lnSpc>
                <a:spcPct val="90000"/>
              </a:lnSpc>
            </a:pPr>
            <a:endParaRPr lang="en-GB" dirty="0" smtClean="0"/>
          </a:p>
          <a:p>
            <a:pPr>
              <a:lnSpc>
                <a:spcPct val="90000"/>
              </a:lnSpc>
            </a:pPr>
            <a:r>
              <a:rPr lang="en-GB" dirty="0" smtClean="0"/>
              <a:t>This ‘spike’ seems to exist in a lot of CCG areas. This could be caused by the baby boomers - but it means that falls pathways could easily become heavily over-stretched, if we do not maintain peoples physical activity leaves as they age. </a:t>
            </a:r>
          </a:p>
          <a:p>
            <a:pPr>
              <a:lnSpc>
                <a:spcPct val="90000"/>
              </a:lnSpc>
            </a:pPr>
            <a:endParaRPr lang="en-GB" dirty="0" smtClean="0"/>
          </a:p>
          <a:p>
            <a:pPr>
              <a:lnSpc>
                <a:spcPct val="90000"/>
              </a:lnSpc>
            </a:pPr>
            <a:r>
              <a:rPr lang="en-GB" i="1" dirty="0" smtClean="0"/>
              <a:t>The bottom central box identifies </a:t>
            </a:r>
            <a:r>
              <a:rPr lang="en-GB" b="1" i="1" dirty="0" smtClean="0"/>
              <a:t>Expected Annual Falls</a:t>
            </a:r>
            <a:r>
              <a:rPr lang="en-GB" i="1" dirty="0" smtClean="0"/>
              <a:t> </a:t>
            </a:r>
            <a:r>
              <a:rPr lang="en-GB" dirty="0" smtClean="0"/>
              <a:t>which are divided into </a:t>
            </a:r>
            <a:r>
              <a:rPr lang="en-GB" b="1" dirty="0" smtClean="0"/>
              <a:t>minor, moderate and major</a:t>
            </a:r>
            <a:r>
              <a:rPr lang="en-GB" dirty="0" smtClean="0"/>
              <a:t> in an attempt to break down the falls pathway further. All falls contributing to the model are fairly ‘serious’, because they result in a patient turning up to A&amp;E. Minor and moderate falls don’t need any additional treatment (‘minor’ is a discharge with no treatment, ‘moderate’ is a discharge to a GP) but major falls are extremely expensive </a:t>
            </a:r>
          </a:p>
          <a:p>
            <a:pPr>
              <a:lnSpc>
                <a:spcPct val="90000"/>
              </a:lnSpc>
            </a:pPr>
            <a:endParaRPr lang="en-GB" dirty="0" smtClean="0"/>
          </a:p>
          <a:p>
            <a:pPr>
              <a:lnSpc>
                <a:spcPct val="90000"/>
              </a:lnSpc>
            </a:pPr>
            <a:r>
              <a:rPr lang="en-GB" dirty="0" smtClean="0"/>
              <a:t>The rest of the model indicates how effective physiotherapy (assessing and providing exercise and rehabilitation) is at preventing these falls. It’s also worth noting, although the point of physiotherapy is to prevent falls rather than reduce the severity of falls, one important side-effect of physiotherapy not captured in this model is that it will turn some of those major falls into min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112649-A0BB-4E60-B4AD-D1F11085DC74}" type="datetimeFigureOut">
              <a:rPr lang="en-US"/>
              <a:pPr>
                <a:defRPr/>
              </a:pPr>
              <a:t>7/3/2015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l">
              <a:defRPr/>
            </a:lvl1pPr>
          </a:lstStyle>
          <a:p>
            <a:pPr>
              <a:defRPr/>
            </a:pPr>
            <a:fld id="{523FC42E-1119-43F6-B493-72FBB8825B96}" type="slidenum">
              <a:rPr lang="en-US"/>
              <a:pPr>
                <a:defRPr/>
              </a:pPr>
              <a:t>‹#›</a:t>
            </a:fld>
            <a:endParaRPr lang="en-US">
              <a:solidFill>
                <a:schemeClr val="tx2"/>
              </a:solidFill>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9B565B-CA1E-42EF-BCF5-244E9FF179F1}" type="datetimeFigureOut">
              <a:rPr lang="en-US"/>
              <a:pPr>
                <a:defRPr/>
              </a:pPr>
              <a:t>7/3/2015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734992-96C8-4825-9965-5D8872AFDFF7}"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86E8E4-6E11-4A99-A73E-37D991B2B84E}" type="datetimeFigureOut">
              <a:rPr lang="en-US"/>
              <a:pPr>
                <a:defRPr/>
              </a:pPr>
              <a:t>7/3/2015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4EF6A0-2EC2-470E-8D25-347E18B52FE8}"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descr="CSP MASTER LOGO cmyk.eps"/>
          <p:cNvPicPr>
            <a:picLocks noChangeAspect="1"/>
          </p:cNvPicPr>
          <p:nvPr userDrawn="1"/>
        </p:nvPicPr>
        <p:blipFill>
          <a:blip r:embed="rId2"/>
          <a:srcRect/>
          <a:stretch>
            <a:fillRect/>
          </a:stretch>
        </p:blipFill>
        <p:spPr bwMode="auto">
          <a:xfrm>
            <a:off x="228600" y="228600"/>
            <a:ext cx="1600200" cy="927100"/>
          </a:xfrm>
          <a:prstGeom prst="rect">
            <a:avLst/>
          </a:prstGeom>
          <a:noFill/>
          <a:ln w="9525">
            <a:noFill/>
            <a:miter lim="800000"/>
            <a:headEnd/>
            <a:tailEnd/>
          </a:ln>
        </p:spPr>
      </p:pic>
      <p:sp>
        <p:nvSpPr>
          <p:cNvPr id="11" name="Text Placeholder 10"/>
          <p:cNvSpPr>
            <a:spLocks noGrp="1"/>
          </p:cNvSpPr>
          <p:nvPr>
            <p:ph type="body" sz="quarter" idx="13"/>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Click to edit Master text styles</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916AC514-C35C-4162-B0F9-57E7BDC19EF1}" type="datetimeFigureOut">
              <a:rPr lang="en-US"/>
              <a:pPr>
                <a:defRPr/>
              </a:pPr>
              <a:t>7/3/2015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56684EC-E1EA-4D25-8F82-AE001483AD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descr="CSP MASTER LOGO cmyk.eps"/>
          <p:cNvPicPr>
            <a:picLocks noChangeAspect="1"/>
          </p:cNvPicPr>
          <p:nvPr userDrawn="1"/>
        </p:nvPicPr>
        <p:blipFill>
          <a:blip r:embed="rId2"/>
          <a:srcRect/>
          <a:stretch>
            <a:fillRect/>
          </a:stretch>
        </p:blipFill>
        <p:spPr bwMode="auto">
          <a:xfrm>
            <a:off x="228600" y="228600"/>
            <a:ext cx="1600200" cy="927100"/>
          </a:xfrm>
          <a:prstGeom prst="rect">
            <a:avLst/>
          </a:prstGeom>
          <a:noFill/>
          <a:ln w="9525">
            <a:noFill/>
            <a:miter lim="800000"/>
            <a:headEnd/>
            <a:tailEnd/>
          </a:ln>
        </p:spPr>
      </p:pic>
      <p:sp>
        <p:nvSpPr>
          <p:cNvPr id="11" name="Text Placeholder 10"/>
          <p:cNvSpPr>
            <a:spLocks noGrp="1"/>
          </p:cNvSpPr>
          <p:nvPr>
            <p:ph type="body" sz="quarter" idx="13"/>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Click to edit Master text styles</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02E865ED-BF18-49C6-99E7-48869F877FFD}" type="datetimeFigureOut">
              <a:rPr lang="en-US"/>
              <a:pPr>
                <a:defRPr/>
              </a:pPr>
              <a:t>7/3/2015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3A3BA72-896A-4FF1-A0E0-79DA775CCBB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6" descr="CSP MASTER LOGO cmyk.eps"/>
          <p:cNvPicPr>
            <a:picLocks noChangeAspect="1"/>
          </p:cNvPicPr>
          <p:nvPr userDrawn="1"/>
        </p:nvPicPr>
        <p:blipFill>
          <a:blip r:embed="rId2"/>
          <a:srcRect/>
          <a:stretch>
            <a:fillRect/>
          </a:stretch>
        </p:blipFill>
        <p:spPr bwMode="auto">
          <a:xfrm>
            <a:off x="228600" y="228600"/>
            <a:ext cx="1600200" cy="927100"/>
          </a:xfrm>
          <a:prstGeom prst="rect">
            <a:avLst/>
          </a:prstGeom>
          <a:noFill/>
          <a:ln w="9525">
            <a:noFill/>
            <a:miter lim="800000"/>
            <a:headEnd/>
            <a:tailEnd/>
          </a:ln>
        </p:spPr>
      </p:pic>
      <p:sp>
        <p:nvSpPr>
          <p:cNvPr id="11" name="Text Placeholder 10"/>
          <p:cNvSpPr>
            <a:spLocks noGrp="1"/>
          </p:cNvSpPr>
          <p:nvPr>
            <p:ph type="body" sz="quarter" idx="13"/>
          </p:nvPr>
        </p:nvSpPr>
        <p:spPr>
          <a:xfrm>
            <a:off x="467544" y="1628800"/>
            <a:ext cx="8424862" cy="936625"/>
          </a:xfrm>
        </p:spPr>
        <p:txBody>
          <a:bodyPr/>
          <a:lstStyle>
            <a:lvl1pPr>
              <a:buNone/>
              <a:defRPr lang="en-US" sz="4200" b="1" kern="1200" spc="-150" dirty="0" smtClean="0">
                <a:solidFill>
                  <a:srgbClr val="4E5590"/>
                </a:solidFill>
                <a:latin typeface="Arial Bold"/>
                <a:ea typeface="+mn-ea"/>
                <a:cs typeface="Arial Bold"/>
              </a:defRPr>
            </a:lvl1pPr>
            <a:lvl3pPr>
              <a:buNone/>
              <a:defRPr/>
            </a:lvl3pPr>
            <a:lvl5pPr>
              <a:buNone/>
              <a:defRPr/>
            </a:lvl5pPr>
          </a:lstStyle>
          <a:p>
            <a:pPr lvl="0"/>
            <a:r>
              <a:rPr lang="en-US" dirty="0" smtClean="0"/>
              <a:t>Click to edit Master text styles</a:t>
            </a:r>
          </a:p>
        </p:txBody>
      </p:sp>
      <p:sp>
        <p:nvSpPr>
          <p:cNvPr id="3" name="Content Placeholder 2"/>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108543F0-88FE-4FE0-AFBD-EE5E36EE16B2}" type="datetimeFigureOut">
              <a:rPr lang="en-US"/>
              <a:pPr>
                <a:defRPr/>
              </a:pPr>
              <a:t>7/3/2015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B653B41-EBAB-41B6-AE5D-4454F30F03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45C7F3-4A9B-40DE-999B-E4543242BD76}" type="datetimeFigureOut">
              <a:rPr lang="en-US"/>
              <a:pPr>
                <a:defRPr/>
              </a:pPr>
              <a:t>7/3/2015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269A25-E457-41B5-ACE5-9DF25AF7A9AA}"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4BCAC-C6C3-471C-87FE-91907071089C}" type="datetimeFigureOut">
              <a:rPr lang="en-US"/>
              <a:pPr>
                <a:defRPr/>
              </a:pPr>
              <a:t>7/3/2015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BD1377-8D0D-4355-B3A0-359FFFF6437F}"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2A22FB-6794-4458-A876-725254E2DAAE}" type="datetimeFigureOut">
              <a:rPr lang="en-US"/>
              <a:pPr>
                <a:defRPr/>
              </a:pPr>
              <a:t>7/3/2015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45CEA6-12F3-4F04-A558-2A573C59F92A}"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343C9B-0715-46F0-9E5D-35C33AE70150}" type="datetimeFigureOut">
              <a:rPr lang="en-US"/>
              <a:pPr>
                <a:defRPr/>
              </a:pPr>
              <a:t>7/3/2015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4FAFB1-4232-40E7-889F-EAC0319227B9}"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9E8AF5-B7F1-4C65-B894-C5DB59F4A5B1}" type="datetimeFigureOut">
              <a:rPr lang="en-US"/>
              <a:pPr>
                <a:defRPr/>
              </a:pPr>
              <a:t>7/3/2015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731D26D-D154-4D9C-A202-884697D92E70}"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7CA226-F3E7-4787-BD3F-A99C29E425FC}" type="datetimeFigureOut">
              <a:rPr lang="en-US"/>
              <a:pPr>
                <a:defRPr/>
              </a:pPr>
              <a:t>7/3/2015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916CAAE-236E-4E4B-A5D2-D7A1AD210B00}"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916FEA-69A4-4E06-8F2D-53DB3C954594}" type="datetimeFigureOut">
              <a:rPr lang="en-US"/>
              <a:pPr>
                <a:defRPr/>
              </a:pPr>
              <a:t>7/3/2015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4753A6-54FB-44B9-A247-EC4F31A97D64}"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69CFC-D499-4C30-A664-36720ECF3607}" type="datetimeFigureOut">
              <a:rPr lang="en-US"/>
              <a:pPr>
                <a:defRPr/>
              </a:pPr>
              <a:t>7/3/2015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732CAC-B9EA-4613-B942-22B5EE28969E}"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327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9A49D1-5CDB-48C8-8204-79906B8BE0B2}" type="datetimeFigureOut">
              <a:rPr lang="en-US"/>
              <a:pPr>
                <a:defRPr/>
              </a:pPr>
              <a:t>7/3/2015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8C6CEB-0715-4F3B-BF1C-9878C241DF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0" r:id="rId2"/>
    <p:sldLayoutId id="2147483899" r:id="rId3"/>
    <p:sldLayoutId id="2147483898" r:id="rId4"/>
    <p:sldLayoutId id="2147483897" r:id="rId5"/>
    <p:sldLayoutId id="2147483896" r:id="rId6"/>
    <p:sldLayoutId id="2147483895" r:id="rId7"/>
    <p:sldLayoutId id="2147483894" r:id="rId8"/>
    <p:sldLayoutId id="2147483893" r:id="rId9"/>
    <p:sldLayoutId id="2147483892" r:id="rId10"/>
    <p:sldLayoutId id="2147483891" r:id="rId11"/>
    <p:sldLayoutId id="2147483902" r:id="rId12"/>
    <p:sldLayoutId id="2147483903" r:id="rId13"/>
    <p:sldLayoutId id="2147483904" r:id="rId14"/>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beswetherickn@csp.org.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hs.uk/Livewell/fitness/Documents/older-adults-65-years.pdf"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cks.nice.org.uk/falls-risk-assessment" TargetMode="External"/><Relationship Id="rId5" Type="http://schemas.openxmlformats.org/officeDocument/2006/relationships/hyperlink" Target="http://www2.redbridge.gov.uk/cms/care_and_health/health/idoc.ashx?docid=1f998bb3-5670-4556-a31c-54fdc2d6c159&amp;version=-1" TargetMode="External"/><Relationship Id="rId4" Type="http://schemas.openxmlformats.org/officeDocument/2006/relationships/hyperlink" Target="http://www.dh.gov.uk/prod_consum_dh/groups/dh_digitalassets/@dh/@en/@pg/documents/digitalasset/dh_10912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who.int/violence_injury_prevention/other_injury/falls/en/index.html" TargetMode="External"/><Relationship Id="rId4" Type="http://schemas.openxmlformats.org/officeDocument/2006/relationships/hyperlink" Target="http://www.nice.org.uk/nicemedia/live/13857/60399/60399.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ennettk@csp.org.uk" TargetMode="Externa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www.nice.org.uk/nicemedia/live/13857/60399/60399.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nice.org.uk/guidance/CG161" TargetMode="External"/><Relationship Id="rId5" Type="http://schemas.openxmlformats.org/officeDocument/2006/relationships/hyperlink" Target="http://www.cawt.com/Site/11/Documents/Publications/Population%20Health/Economics%20of%20Health%20Improvement/fractures.pdf" TargetMode="External"/><Relationship Id="rId4" Type="http://schemas.openxmlformats.org/officeDocument/2006/relationships/hyperlink" Target="http://www.nhs.uk/Livewell/fitness/Documents/older-adults-65-year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edcats.com/FALLS/frameset.htm"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nice.org.uk/guidance/CG16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7"/>
          <p:cNvPicPr>
            <a:picLocks noChangeAspect="1"/>
          </p:cNvPicPr>
          <p:nvPr/>
        </p:nvPicPr>
        <p:blipFill>
          <a:blip r:embed="rId3"/>
          <a:srcRect/>
          <a:stretch>
            <a:fillRect/>
          </a:stretch>
        </p:blipFill>
        <p:spPr bwMode="auto">
          <a:xfrm>
            <a:off x="-2357438" y="-3505200"/>
            <a:ext cx="17322801" cy="15633700"/>
          </a:xfrm>
          <a:prstGeom prst="rect">
            <a:avLst/>
          </a:prstGeom>
          <a:noFill/>
          <a:ln w="9525">
            <a:noFill/>
            <a:miter lim="800000"/>
            <a:headEnd/>
            <a:tailEnd/>
          </a:ln>
        </p:spPr>
      </p:pic>
      <p:sp>
        <p:nvSpPr>
          <p:cNvPr id="6" name="Title 1"/>
          <p:cNvSpPr>
            <a:spLocks noGrp="1"/>
          </p:cNvSpPr>
          <p:nvPr>
            <p:ph type="ctrTitle"/>
          </p:nvPr>
        </p:nvSpPr>
        <p:spPr>
          <a:xfrm>
            <a:off x="468313" y="857250"/>
            <a:ext cx="8351837" cy="1917700"/>
          </a:xfrm>
        </p:spPr>
        <p:txBody>
          <a:bodyPr rtlCol="0">
            <a:noAutofit/>
          </a:bodyPr>
          <a:lstStyle/>
          <a:p>
            <a:pPr eaLnBrk="1" fontAlgn="auto" hangingPunct="1">
              <a:spcAft>
                <a:spcPts val="0"/>
              </a:spcAft>
              <a:defRPr/>
            </a:pPr>
            <a:r>
              <a:rPr lang="en-GB" sz="5400" b="1" spc="-150" dirty="0" smtClean="0">
                <a:solidFill>
                  <a:srgbClr val="4E5590"/>
                </a:solidFill>
                <a:latin typeface="Arial Bold"/>
                <a:cs typeface="Arial Bold"/>
              </a:rPr>
              <a:t/>
            </a:r>
            <a:br>
              <a:rPr lang="en-GB" sz="5400" b="1" spc="-150" dirty="0" smtClean="0">
                <a:solidFill>
                  <a:srgbClr val="4E5590"/>
                </a:solidFill>
                <a:latin typeface="Arial Bold"/>
                <a:cs typeface="Arial Bold"/>
              </a:rPr>
            </a:br>
            <a:r>
              <a:rPr lang="en-GB" sz="5400" b="1" spc="-150" dirty="0" smtClean="0">
                <a:solidFill>
                  <a:srgbClr val="4E5590"/>
                </a:solidFill>
                <a:latin typeface="Arial Bold"/>
                <a:cs typeface="Arial Bold"/>
              </a:rPr>
              <a:t>Falls Prevention</a:t>
            </a:r>
            <a:r>
              <a:rPr lang="en-GB" sz="5400" b="1" spc="-150" dirty="0" smtClean="0">
                <a:solidFill>
                  <a:srgbClr val="4E5590"/>
                </a:solidFill>
                <a:latin typeface="Arial Bold"/>
                <a:cs typeface="Arial Bold"/>
                <a:sym typeface="Symbol"/>
              </a:rPr>
              <a:t>  </a:t>
            </a:r>
            <a:r>
              <a:rPr lang="en-GB" sz="4800" b="1" spc="-150" dirty="0" smtClean="0">
                <a:solidFill>
                  <a:srgbClr val="4E5590"/>
                </a:solidFill>
                <a:latin typeface="Arial Bold"/>
                <a:cs typeface="Arial Bold"/>
                <a:sym typeface="Symbol"/>
              </a:rPr>
              <a:t/>
            </a:r>
            <a:br>
              <a:rPr lang="en-GB" sz="4800" b="1" spc="-150" dirty="0" smtClean="0">
                <a:solidFill>
                  <a:srgbClr val="4E5590"/>
                </a:solidFill>
                <a:latin typeface="Arial Bold"/>
                <a:cs typeface="Arial Bold"/>
                <a:sym typeface="Symbol"/>
              </a:rPr>
            </a:br>
            <a:endParaRPr lang="en-GB" sz="5400" b="1" spc="-150" dirty="0">
              <a:solidFill>
                <a:srgbClr val="4E5590"/>
              </a:solidFill>
              <a:latin typeface="Arial Bold"/>
              <a:cs typeface="Arial Bold"/>
            </a:endParaRPr>
          </a:p>
        </p:txBody>
      </p:sp>
      <p:sp>
        <p:nvSpPr>
          <p:cNvPr id="3076" name="Subtitle 2"/>
          <p:cNvSpPr>
            <a:spLocks noGrp="1"/>
          </p:cNvSpPr>
          <p:nvPr>
            <p:ph type="subTitle" idx="1"/>
          </p:nvPr>
        </p:nvSpPr>
        <p:spPr>
          <a:xfrm>
            <a:off x="228600" y="3714750"/>
            <a:ext cx="8591550" cy="2857500"/>
          </a:xfrm>
        </p:spPr>
        <p:txBody>
          <a:bodyPr/>
          <a:lstStyle/>
          <a:p>
            <a:pPr eaLnBrk="1" hangingPunct="1">
              <a:spcBef>
                <a:spcPct val="0"/>
              </a:spcBef>
              <a:buFont typeface="Arial" pitchFamily="34" charset="0"/>
              <a:buNone/>
              <a:defRPr/>
            </a:pPr>
            <a:endParaRPr lang="en-GB" sz="2000" b="1" dirty="0" smtClean="0">
              <a:solidFill>
                <a:srgbClr val="4E5590"/>
              </a:solidFill>
              <a:latin typeface="Arial" pitchFamily="34" charset="0"/>
              <a:cs typeface="Arial" pitchFamily="34" charset="0"/>
            </a:endParaRPr>
          </a:p>
          <a:p>
            <a:pPr eaLnBrk="1" hangingPunct="1">
              <a:spcBef>
                <a:spcPct val="0"/>
              </a:spcBef>
              <a:buFont typeface="Arial" pitchFamily="34" charset="0"/>
              <a:buNone/>
              <a:defRPr/>
            </a:pPr>
            <a:endParaRPr lang="en-GB" sz="2000" b="1" dirty="0" smtClean="0">
              <a:solidFill>
                <a:srgbClr val="4E5590"/>
              </a:solidFill>
              <a:latin typeface="Arial" pitchFamily="34" charset="0"/>
              <a:cs typeface="Arial" pitchFamily="34" charset="0"/>
            </a:endParaRPr>
          </a:p>
          <a:p>
            <a:pPr eaLnBrk="1" hangingPunct="1">
              <a:spcBef>
                <a:spcPct val="0"/>
              </a:spcBef>
              <a:buFont typeface="Arial" pitchFamily="34" charset="0"/>
              <a:buNone/>
              <a:defRPr/>
            </a:pPr>
            <a:r>
              <a:rPr lang="en-GB" sz="2000" b="1" dirty="0" smtClean="0">
                <a:solidFill>
                  <a:srgbClr val="4E5590"/>
                </a:solidFill>
                <a:latin typeface="Arial" pitchFamily="34" charset="0"/>
                <a:cs typeface="Arial" pitchFamily="34" charset="0"/>
              </a:rPr>
              <a:t>Kate Bennett</a:t>
            </a:r>
            <a:r>
              <a:rPr lang="en-GB" sz="2000" dirty="0" smtClean="0">
                <a:solidFill>
                  <a:srgbClr val="4E5590"/>
                </a:solidFill>
                <a:latin typeface="Arial" pitchFamily="34" charset="0"/>
                <a:cs typeface="Arial" pitchFamily="34" charset="0"/>
              </a:rPr>
              <a:t/>
            </a:r>
            <a:br>
              <a:rPr lang="en-GB" sz="2000" dirty="0" smtClean="0">
                <a:solidFill>
                  <a:srgbClr val="4E5590"/>
                </a:solidFill>
                <a:latin typeface="Arial" pitchFamily="34" charset="0"/>
                <a:cs typeface="Arial" pitchFamily="34" charset="0"/>
              </a:rPr>
            </a:br>
            <a:r>
              <a:rPr lang="en-GB" sz="1600" dirty="0" smtClean="0">
                <a:solidFill>
                  <a:srgbClr val="4E5590"/>
                </a:solidFill>
                <a:latin typeface="Arial" pitchFamily="34" charset="0"/>
                <a:cs typeface="Arial" pitchFamily="34" charset="0"/>
              </a:rPr>
              <a:t>Physiotherapy Works – Project Manager</a:t>
            </a:r>
            <a:r>
              <a:rPr lang="en-GB" sz="1400" dirty="0" smtClean="0">
                <a:solidFill>
                  <a:srgbClr val="4E5590"/>
                </a:solidFill>
                <a:latin typeface="Arial" pitchFamily="34" charset="0"/>
                <a:cs typeface="Arial" pitchFamily="34" charset="0"/>
              </a:rPr>
              <a:t/>
            </a:r>
            <a:br>
              <a:rPr lang="en-GB" sz="1400" dirty="0" smtClean="0">
                <a:solidFill>
                  <a:srgbClr val="4E5590"/>
                </a:solidFill>
                <a:latin typeface="Arial" pitchFamily="34" charset="0"/>
                <a:cs typeface="Arial" pitchFamily="34" charset="0"/>
              </a:rPr>
            </a:br>
            <a:r>
              <a:rPr lang="en-GB" sz="1600" dirty="0" smtClean="0">
                <a:solidFill>
                  <a:srgbClr val="4E5590"/>
                </a:solidFill>
                <a:latin typeface="Arial" pitchFamily="34" charset="0"/>
                <a:cs typeface="Arial" pitchFamily="34" charset="0"/>
              </a:rPr>
              <a:t>The Chartered Society of Physiotherapy</a:t>
            </a:r>
            <a:r>
              <a:rPr lang="en-GB" sz="1400" dirty="0" smtClean="0">
                <a:latin typeface="Arial" pitchFamily="34" charset="0"/>
                <a:cs typeface="Arial" pitchFamily="34" charset="0"/>
              </a:rPr>
              <a:t/>
            </a:r>
            <a:br>
              <a:rPr lang="en-GB" sz="1400" dirty="0" smtClean="0">
                <a:latin typeface="Arial" pitchFamily="34" charset="0"/>
                <a:cs typeface="Arial" pitchFamily="34" charset="0"/>
              </a:rPr>
            </a:br>
            <a:r>
              <a:rPr lang="en-GB" sz="1400" dirty="0" smtClean="0">
                <a:latin typeface="Arial" pitchFamily="34" charset="0"/>
                <a:cs typeface="Arial" pitchFamily="34" charset="0"/>
                <a:hlinkClick r:id="rId4"/>
              </a:rPr>
              <a:t>bennettk@csp.org.uk</a:t>
            </a:r>
            <a:r>
              <a:rPr lang="en-GB" sz="1400" dirty="0" smtClean="0">
                <a:latin typeface="Arial" pitchFamily="34" charset="0"/>
                <a:cs typeface="Arial" pitchFamily="34" charset="0"/>
              </a:rPr>
              <a:t> </a:t>
            </a:r>
            <a:br>
              <a:rPr lang="en-GB" sz="1400" dirty="0" smtClean="0">
                <a:latin typeface="Arial" pitchFamily="34" charset="0"/>
                <a:cs typeface="Arial" pitchFamily="34" charset="0"/>
              </a:rPr>
            </a:br>
            <a:r>
              <a:rPr lang="en-GB" sz="1400" dirty="0" smtClean="0">
                <a:solidFill>
                  <a:srgbClr val="4E5590"/>
                </a:solidFill>
                <a:latin typeface="Arial" pitchFamily="34" charset="0"/>
                <a:cs typeface="Arial" pitchFamily="34" charset="0"/>
              </a:rPr>
              <a:t>15th July 2015</a:t>
            </a:r>
            <a:endParaRPr lang="en-GB" sz="2000" dirty="0" smtClean="0">
              <a:solidFill>
                <a:srgbClr val="4E5590"/>
              </a:solidFill>
              <a:latin typeface="Arial" pitchFamily="34" charset="0"/>
              <a:cs typeface="Arial" pitchFamily="34" charset="0"/>
            </a:endParaRPr>
          </a:p>
          <a:p>
            <a:pPr eaLnBrk="1" hangingPunct="1">
              <a:spcBef>
                <a:spcPct val="0"/>
              </a:spcBef>
              <a:buFont typeface="Arial" pitchFamily="34" charset="0"/>
              <a:buNone/>
              <a:defRPr/>
            </a:pPr>
            <a:endParaRPr lang="en-GB" sz="1800" dirty="0" smtClean="0">
              <a:solidFill>
                <a:srgbClr val="4E5590"/>
              </a:solidFill>
              <a:latin typeface="Arial" pitchFamily="34" charset="0"/>
              <a:cs typeface="Arial" pitchFamily="34" charset="0"/>
            </a:endParaRPr>
          </a:p>
          <a:p>
            <a:pPr algn="r" eaLnBrk="1" hangingPunct="1">
              <a:spcBef>
                <a:spcPct val="0"/>
              </a:spcBef>
              <a:buFont typeface="Arial" pitchFamily="34" charset="0"/>
              <a:buNone/>
              <a:defRPr/>
            </a:pPr>
            <a:endParaRPr lang="en-GB" sz="2800" dirty="0" smtClean="0">
              <a:solidFill>
                <a:srgbClr val="4E5590"/>
              </a:solidFill>
              <a:latin typeface="Frutiger 55 Roman"/>
            </a:endParaRPr>
          </a:p>
          <a:p>
            <a:pPr algn="r" eaLnBrk="1" hangingPunct="1">
              <a:spcBef>
                <a:spcPct val="0"/>
              </a:spcBef>
              <a:buFont typeface="Arial" pitchFamily="34" charset="0"/>
              <a:buNone/>
              <a:defRPr/>
            </a:pPr>
            <a:endParaRPr lang="en-GB" sz="2800" dirty="0" smtClean="0">
              <a:solidFill>
                <a:srgbClr val="4E5590"/>
              </a:solidFill>
              <a:latin typeface="Frutiger 55 Roman"/>
            </a:endParaRPr>
          </a:p>
        </p:txBody>
      </p:sp>
      <p:pic>
        <p:nvPicPr>
          <p:cNvPr id="18436" name="Picture 6" descr="CSP MASTER LOGO cmyk.eps"/>
          <p:cNvPicPr>
            <a:picLocks noChangeAspect="1"/>
          </p:cNvPicPr>
          <p:nvPr/>
        </p:nvPicPr>
        <p:blipFill>
          <a:blip r:embed="rId5"/>
          <a:srcRect/>
          <a:stretch>
            <a:fillRect/>
          </a:stretch>
        </p:blipFill>
        <p:spPr bwMode="auto">
          <a:xfrm>
            <a:off x="228600" y="152400"/>
            <a:ext cx="1600200" cy="927100"/>
          </a:xfrm>
          <a:prstGeom prst="rect">
            <a:avLst/>
          </a:prstGeom>
          <a:noFill/>
          <a:ln w="9525">
            <a:noFill/>
            <a:miter lim="800000"/>
            <a:headEnd/>
            <a:tailEnd/>
          </a:ln>
        </p:spPr>
      </p:pic>
      <p:sp>
        <p:nvSpPr>
          <p:cNvPr id="10" name="Rectangle 9"/>
          <p:cNvSpPr/>
          <p:nvPr/>
        </p:nvSpPr>
        <p:spPr>
          <a:xfrm>
            <a:off x="228600" y="2571750"/>
            <a:ext cx="8591550" cy="954088"/>
          </a:xfrm>
          <a:prstGeom prst="rect">
            <a:avLst/>
          </a:prstGeom>
        </p:spPr>
        <p:txBody>
          <a:bodyPr>
            <a:spAutoFit/>
          </a:bodyPr>
          <a:lstStyle/>
          <a:p>
            <a:pPr algn="ctr" fontAlgn="auto">
              <a:spcBef>
                <a:spcPts val="0"/>
              </a:spcBef>
              <a:spcAft>
                <a:spcPts val="0"/>
              </a:spcAft>
              <a:defRPr/>
            </a:pPr>
            <a:r>
              <a:rPr lang="en-GB" sz="2800" b="1" spc="-150" dirty="0">
                <a:solidFill>
                  <a:srgbClr val="FFC000"/>
                </a:solidFill>
                <a:latin typeface="Arial" pitchFamily="34" charset="0"/>
                <a:cs typeface="Arial" pitchFamily="34" charset="0"/>
                <a:sym typeface="Symbol"/>
              </a:rPr>
              <a:t>Finding and using the evidence for physical activity and </a:t>
            </a:r>
            <a:r>
              <a:rPr lang="en-GB" sz="2800" b="1" spc="-150" dirty="0" smtClean="0">
                <a:solidFill>
                  <a:srgbClr val="FFC000"/>
                </a:solidFill>
                <a:latin typeface="Arial" pitchFamily="34" charset="0"/>
                <a:cs typeface="Arial" pitchFamily="34" charset="0"/>
                <a:sym typeface="Symbol"/>
              </a:rPr>
              <a:t>falls prevention programmes</a:t>
            </a:r>
            <a:endParaRPr lang="en-GB" sz="2800" dirty="0">
              <a:latin typeface="Arial" pitchFamily="34" charset="0"/>
              <a:cs typeface="Arial" pitchFamily="34" charset="0"/>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589713" cy="1152525"/>
          </a:xfrm>
        </p:spPr>
        <p:txBody>
          <a:bodyPr rtlCol="0">
            <a:noAutofit/>
          </a:bodyPr>
          <a:lstStyle/>
          <a:p>
            <a:pPr eaLnBrk="1" fontAlgn="auto" hangingPunct="1">
              <a:spcAft>
                <a:spcPts val="0"/>
              </a:spcAft>
              <a:defRPr/>
            </a:pPr>
            <a:r>
              <a:rPr lang="en-GB" sz="5400" b="1" spc="-150" dirty="0" smtClean="0">
                <a:solidFill>
                  <a:srgbClr val="4E5590"/>
                </a:solidFill>
                <a:latin typeface="Arial Bold"/>
                <a:cs typeface="Arial Bold"/>
              </a:rPr>
              <a:t/>
            </a:r>
            <a:br>
              <a:rPr lang="en-GB" sz="5400" b="1" spc="-150" dirty="0" smtClean="0">
                <a:solidFill>
                  <a:srgbClr val="4E5590"/>
                </a:solidFill>
                <a:latin typeface="Arial Bold"/>
                <a:cs typeface="Arial Bold"/>
              </a:rPr>
            </a:br>
            <a:r>
              <a:rPr lang="en-GB" sz="4800" b="1" kern="0" dirty="0" smtClean="0">
                <a:solidFill>
                  <a:srgbClr val="4E5590"/>
                </a:solidFill>
                <a:latin typeface="Arial Bold"/>
                <a:cs typeface="Arial Bold"/>
              </a:rPr>
              <a:t>What are the Recommendations?</a:t>
            </a:r>
            <a:r>
              <a:rPr lang="en-GB" sz="6000" b="1" spc="-150" dirty="0" smtClean="0">
                <a:solidFill>
                  <a:srgbClr val="4E5590"/>
                </a:solidFill>
                <a:latin typeface="Arial Bold"/>
                <a:cs typeface="Arial Bold"/>
                <a:sym typeface="Symbol"/>
              </a:rPr>
              <a:t/>
            </a:r>
            <a:br>
              <a:rPr lang="en-GB" sz="6000" b="1" spc="-150" dirty="0" smtClean="0">
                <a:solidFill>
                  <a:srgbClr val="4E5590"/>
                </a:solidFill>
                <a:latin typeface="Arial Bold"/>
                <a:cs typeface="Arial Bold"/>
                <a:sym typeface="Symbol"/>
              </a:rPr>
            </a:br>
            <a:endParaRPr lang="en-GB" sz="60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064500" cy="5040312"/>
          </a:xfrm>
        </p:spPr>
        <p:txBody>
          <a:bodyPr rtlCol="0">
            <a:normAutofit fontScale="25000" lnSpcReduction="20000"/>
          </a:bodyPr>
          <a:lstStyle/>
          <a:p>
            <a:pPr marL="342900" lvl="1" indent="-342900" algn="l" eaLnBrk="1" hangingPunct="1">
              <a:buFont typeface="Arial" charset="0"/>
              <a:buChar char="•"/>
              <a:defRPr/>
            </a:pPr>
            <a:endParaRPr lang="en-GB" sz="2400" b="1" dirty="0" smtClean="0">
              <a:solidFill>
                <a:schemeClr val="tx1">
                  <a:lumMod val="75000"/>
                  <a:lumOff val="25000"/>
                </a:schemeClr>
              </a:solidFill>
              <a:latin typeface="Arial" charset="0"/>
              <a:cs typeface="Arial" charset="0"/>
            </a:endParaRPr>
          </a:p>
          <a:p>
            <a:pPr marL="342900" lvl="1" indent="-342900" algn="l" eaLnBrk="1" hangingPunct="1">
              <a:buFont typeface="Arial" charset="0"/>
              <a:buChar char="•"/>
              <a:defRPr/>
            </a:pPr>
            <a:endParaRPr lang="en-GB" sz="24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14400" b="1" dirty="0" smtClean="0">
                <a:solidFill>
                  <a:schemeClr val="tx1">
                    <a:lumMod val="75000"/>
                    <a:lumOff val="25000"/>
                  </a:schemeClr>
                </a:solidFill>
                <a:latin typeface="Arial" charset="0"/>
                <a:cs typeface="Arial" charset="0"/>
              </a:rPr>
              <a:t>Preventing Falls</a:t>
            </a:r>
          </a:p>
          <a:p>
            <a:pPr marL="342900" lvl="1" indent="-342900" algn="l" eaLnBrk="1" hangingPunct="1">
              <a:buSzPct val="90000"/>
              <a:buFont typeface="Arial" pitchFamily="34" charset="0"/>
              <a:buChar char="•"/>
              <a:defRPr/>
            </a:pPr>
            <a:endParaRPr lang="en-GB" sz="2400" b="1" dirty="0" smtClean="0">
              <a:solidFill>
                <a:schemeClr val="tx1">
                  <a:lumMod val="75000"/>
                  <a:lumOff val="25000"/>
                </a:schemeClr>
              </a:solidFill>
              <a:latin typeface="Arial" charset="0"/>
              <a:cs typeface="Arial" charset="0"/>
            </a:endParaRPr>
          </a:p>
          <a:p>
            <a:pPr marL="800100" lvl="2" indent="-342900" algn="l" eaLnBrk="1" hangingPunct="1">
              <a:buSzPct val="90000"/>
              <a:buFont typeface="Arial" pitchFamily="34" charset="0"/>
              <a:buChar char="‒"/>
              <a:defRPr/>
            </a:pPr>
            <a:r>
              <a:rPr lang="en-GB" sz="7600" b="1" dirty="0" smtClean="0">
                <a:solidFill>
                  <a:schemeClr val="tx1">
                    <a:lumMod val="75000"/>
                    <a:lumOff val="25000"/>
                  </a:schemeClr>
                </a:solidFill>
                <a:latin typeface="Arial" charset="0"/>
                <a:cs typeface="Arial" charset="0"/>
              </a:rPr>
              <a:t>Older adults at risk of falls, such as people with weak legs, poor balance and some medical conditions, should do exercises to improve balance and co-ordination on at least two days a week</a:t>
            </a:r>
          </a:p>
          <a:p>
            <a:pPr marL="800100" lvl="2" indent="-342900" algn="l" eaLnBrk="1" hangingPunct="1">
              <a:buSzPct val="90000"/>
              <a:buFont typeface="Arial" pitchFamily="34" charset="0"/>
              <a:buChar char="‒"/>
              <a:defRPr/>
            </a:pPr>
            <a:endParaRPr lang="en-GB" b="1" dirty="0" smtClean="0">
              <a:solidFill>
                <a:schemeClr val="tx1">
                  <a:lumMod val="75000"/>
                  <a:lumOff val="25000"/>
                </a:schemeClr>
              </a:solidFill>
              <a:latin typeface="Arial" charset="0"/>
              <a:cs typeface="Arial" charset="0"/>
            </a:endParaRPr>
          </a:p>
          <a:p>
            <a:pPr marL="1257300" lvl="3" indent="-342900" algn="l" eaLnBrk="1" hangingPunct="1">
              <a:buSzPct val="90000"/>
              <a:buFont typeface="Arial" pitchFamily="34" charset="0"/>
              <a:buNone/>
              <a:defRPr/>
            </a:pPr>
            <a:r>
              <a:rPr lang="en-GB" sz="6400" b="1" dirty="0" smtClean="0">
                <a:latin typeface="Arial" pitchFamily="34" charset="0"/>
                <a:cs typeface="Arial" pitchFamily="34" charset="0"/>
                <a:hlinkClick r:id="rId3"/>
              </a:rPr>
              <a:t>http://www.nhs.uk/Livewell/fitness/Documents/older-adults-65-years.pdf</a:t>
            </a:r>
            <a:endParaRPr lang="en-GB" sz="6400" b="1" dirty="0" smtClean="0">
              <a:latin typeface="Arial" pitchFamily="34" charset="0"/>
              <a:cs typeface="Arial" pitchFamily="34" charset="0"/>
            </a:endParaRPr>
          </a:p>
          <a:p>
            <a:pPr marL="800100" lvl="2" indent="-342900" algn="l" eaLnBrk="1" hangingPunct="1">
              <a:buSzPct val="90000"/>
              <a:buFont typeface="Arial" pitchFamily="34" charset="0"/>
              <a:buChar char="‒"/>
              <a:defRPr/>
            </a:pPr>
            <a:endParaRPr lang="en-GB" sz="20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12800" b="1" dirty="0" smtClean="0">
                <a:solidFill>
                  <a:schemeClr val="tx1">
                    <a:lumMod val="75000"/>
                    <a:lumOff val="25000"/>
                  </a:schemeClr>
                </a:solidFill>
                <a:latin typeface="Arial" charset="0"/>
                <a:cs typeface="Arial" charset="0"/>
              </a:rPr>
              <a:t>Multi-factorial Targeted Interventions</a:t>
            </a:r>
          </a:p>
          <a:p>
            <a:pPr marL="342900" lvl="1" indent="-342900" algn="l" eaLnBrk="1" hangingPunct="1">
              <a:buSzPct val="90000"/>
              <a:buFont typeface="Arial" pitchFamily="34" charset="0"/>
              <a:buChar char="•"/>
              <a:defRPr/>
            </a:pPr>
            <a:r>
              <a:rPr lang="en-GB" sz="12800" b="1" dirty="0" smtClean="0">
                <a:solidFill>
                  <a:schemeClr val="tx1">
                    <a:lumMod val="75000"/>
                    <a:lumOff val="25000"/>
                  </a:schemeClr>
                </a:solidFill>
                <a:latin typeface="Arial" charset="0"/>
                <a:cs typeface="Arial" charset="0"/>
              </a:rPr>
              <a:t>Community-based Falls Prevention Programmes</a:t>
            </a:r>
          </a:p>
          <a:p>
            <a:pPr marL="342900" lvl="1" indent="-342900" algn="l" eaLnBrk="1" hangingPunct="1">
              <a:buSzPct val="90000"/>
              <a:buFont typeface="Arial" pitchFamily="34" charset="0"/>
              <a:buChar char="•"/>
              <a:defRPr/>
            </a:pPr>
            <a:r>
              <a:rPr lang="en-GB" sz="12800" b="1" dirty="0" smtClean="0">
                <a:solidFill>
                  <a:schemeClr val="tx1">
                    <a:lumMod val="75000"/>
                    <a:lumOff val="25000"/>
                  </a:schemeClr>
                </a:solidFill>
                <a:latin typeface="Arial" charset="0"/>
                <a:cs typeface="Arial" charset="0"/>
              </a:rPr>
              <a:t>Multi-component group exercises including strength, balance, flexibility or endurance</a:t>
            </a:r>
          </a:p>
          <a:p>
            <a:pPr marL="342900" lvl="1" indent="-342900" algn="r" eaLnBrk="1" hangingPunct="1">
              <a:buSzPct val="90000"/>
              <a:buFont typeface="Arial" pitchFamily="34" charset="0"/>
              <a:buNone/>
              <a:defRPr/>
            </a:pPr>
            <a:r>
              <a:rPr lang="en-GB" sz="7200" b="1" dirty="0" smtClean="0">
                <a:solidFill>
                  <a:schemeClr val="tx1">
                    <a:lumMod val="75000"/>
                    <a:lumOff val="25000"/>
                  </a:schemeClr>
                </a:solidFill>
                <a:latin typeface="Arial" charset="0"/>
                <a:cs typeface="Arial" charset="0"/>
              </a:rPr>
              <a:t>NICE (2014)</a:t>
            </a:r>
          </a:p>
          <a:p>
            <a:pPr marL="342900" lvl="1" indent="-342900" algn="r" eaLnBrk="1" hangingPunct="1">
              <a:buSzPct val="90000"/>
              <a:buFont typeface="Arial" pitchFamily="34" charset="0"/>
              <a:buNone/>
              <a:defRPr/>
            </a:pPr>
            <a:r>
              <a:rPr lang="en-GB" sz="7200" b="1" dirty="0" smtClean="0">
                <a:solidFill>
                  <a:schemeClr val="tx1">
                    <a:lumMod val="75000"/>
                    <a:lumOff val="25000"/>
                  </a:schemeClr>
                </a:solidFill>
                <a:latin typeface="Arial" charset="0"/>
                <a:cs typeface="Arial" charset="0"/>
              </a:rPr>
              <a:t>CSP (2011)</a:t>
            </a:r>
            <a:endParaRPr lang="en-GB" sz="6400" b="1" dirty="0" smtClean="0">
              <a:solidFill>
                <a:schemeClr val="tx1">
                  <a:lumMod val="75000"/>
                  <a:lumOff val="25000"/>
                </a:schemeClr>
              </a:solidFill>
              <a:latin typeface="Arial" charset="0"/>
              <a:cs typeface="Arial" charset="0"/>
            </a:endParaRPr>
          </a:p>
        </p:txBody>
      </p:sp>
      <p:pic>
        <p:nvPicPr>
          <p:cNvPr id="34820" name="Picture 6" descr="CSP MASTER LOGO cmyk.eps"/>
          <p:cNvPicPr>
            <a:picLocks noChangeAspect="1"/>
          </p:cNvPicPr>
          <p:nvPr/>
        </p:nvPicPr>
        <p:blipFill>
          <a:blip r:embed="rId4"/>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p:cNvPicPr>
            <a:picLocks noChangeAspect="1"/>
          </p:cNvPicPr>
          <p:nvPr/>
        </p:nvPicPr>
        <p:blipFill>
          <a:blip r:embed="rId3"/>
          <a:srcRect/>
          <a:stretch>
            <a:fillRect/>
          </a:stretch>
        </p:blipFill>
        <p:spPr bwMode="auto">
          <a:xfrm>
            <a:off x="-2971800" y="-3505200"/>
            <a:ext cx="17322800" cy="15633700"/>
          </a:xfrm>
          <a:prstGeom prst="rect">
            <a:avLst/>
          </a:prstGeom>
          <a:noFill/>
          <a:ln w="9525">
            <a:noFill/>
            <a:miter lim="800000"/>
            <a:headEnd/>
            <a:tailEnd/>
          </a:ln>
        </p:spPr>
      </p:pic>
      <p:pic>
        <p:nvPicPr>
          <p:cNvPr id="37890" name="Picture 6" descr="CSP MASTER LOGO cmyk.eps"/>
          <p:cNvPicPr>
            <a:picLocks noChangeAspect="1"/>
          </p:cNvPicPr>
          <p:nvPr/>
        </p:nvPicPr>
        <p:blipFill>
          <a:blip r:embed="rId4"/>
          <a:srcRect/>
          <a:stretch>
            <a:fillRect/>
          </a:stretch>
        </p:blipFill>
        <p:spPr bwMode="auto">
          <a:xfrm>
            <a:off x="228600" y="152400"/>
            <a:ext cx="1600200" cy="927100"/>
          </a:xfrm>
          <a:prstGeom prst="rect">
            <a:avLst/>
          </a:prstGeom>
          <a:noFill/>
          <a:ln w="9525">
            <a:noFill/>
            <a:miter lim="800000"/>
            <a:headEnd/>
            <a:tailEnd/>
          </a:ln>
        </p:spPr>
      </p:pic>
      <p:sp>
        <p:nvSpPr>
          <p:cNvPr id="6" name="Title 1"/>
          <p:cNvSpPr txBox="1">
            <a:spLocks/>
          </p:cNvSpPr>
          <p:nvPr/>
        </p:nvSpPr>
        <p:spPr bwMode="auto">
          <a:xfrm>
            <a:off x="1943100" y="188913"/>
            <a:ext cx="6589713" cy="1152525"/>
          </a:xfrm>
          <a:prstGeom prst="rect">
            <a:avLst/>
          </a:prstGeom>
          <a:noFill/>
          <a:ln w="9525">
            <a:noFill/>
            <a:miter lim="800000"/>
            <a:headEnd/>
            <a:tailEnd/>
          </a:ln>
        </p:spPr>
        <p:txBody>
          <a:bodyPr anchor="ctr"/>
          <a:lstStyle/>
          <a:p>
            <a:pPr algn="ctr" fontAlgn="auto">
              <a:spcAft>
                <a:spcPts val="0"/>
              </a:spcAft>
              <a:defRPr/>
            </a:pPr>
            <a:r>
              <a:rPr lang="en-GB" sz="5400" b="1" spc="-150" dirty="0">
                <a:solidFill>
                  <a:srgbClr val="4E5590"/>
                </a:solidFill>
                <a:latin typeface="Arial Bold"/>
                <a:ea typeface="+mj-ea"/>
                <a:cs typeface="Arial Bold"/>
              </a:rPr>
              <a:t/>
            </a:r>
            <a:br>
              <a:rPr lang="en-GB" sz="5400" b="1" spc="-150" dirty="0">
                <a:solidFill>
                  <a:srgbClr val="4E5590"/>
                </a:solidFill>
                <a:latin typeface="Arial Bold"/>
                <a:ea typeface="+mj-ea"/>
                <a:cs typeface="Arial Bold"/>
              </a:rPr>
            </a:br>
            <a:r>
              <a:rPr lang="en-GB" sz="6000" b="1" kern="0" dirty="0">
                <a:solidFill>
                  <a:srgbClr val="4E5590"/>
                </a:solidFill>
                <a:latin typeface="Arial Bold"/>
                <a:ea typeface="+mj-ea"/>
                <a:cs typeface="Arial Bold"/>
              </a:rPr>
              <a:t>Evidence 2</a:t>
            </a:r>
            <a:r>
              <a:rPr lang="en-GB" sz="6000" b="1" spc="-150" dirty="0">
                <a:solidFill>
                  <a:srgbClr val="4E5590"/>
                </a:solidFill>
                <a:latin typeface="Arial Bold"/>
                <a:ea typeface="+mj-ea"/>
                <a:cs typeface="Arial Bold"/>
                <a:sym typeface="Symbol"/>
              </a:rPr>
              <a:t/>
            </a:r>
            <a:br>
              <a:rPr lang="en-GB" sz="6000" b="1" spc="-150" dirty="0">
                <a:solidFill>
                  <a:srgbClr val="4E5590"/>
                </a:solidFill>
                <a:latin typeface="Arial Bold"/>
                <a:ea typeface="+mj-ea"/>
                <a:cs typeface="Arial Bold"/>
                <a:sym typeface="Symbol"/>
              </a:rPr>
            </a:br>
            <a:endParaRPr lang="en-GB" sz="6000" b="1" spc="-150" dirty="0">
              <a:solidFill>
                <a:srgbClr val="4E5590"/>
              </a:solidFill>
              <a:latin typeface="Arial Bold"/>
              <a:ea typeface="+mj-ea"/>
              <a:cs typeface="Arial Bold"/>
            </a:endParaRPr>
          </a:p>
        </p:txBody>
      </p:sp>
      <p:sp>
        <p:nvSpPr>
          <p:cNvPr id="8" name="Content Placeholder 7"/>
          <p:cNvSpPr txBox="1">
            <a:spLocks/>
          </p:cNvSpPr>
          <p:nvPr/>
        </p:nvSpPr>
        <p:spPr bwMode="auto">
          <a:xfrm>
            <a:off x="457200" y="1536700"/>
            <a:ext cx="3863975" cy="3959225"/>
          </a:xfrm>
          <a:prstGeom prst="rect">
            <a:avLst/>
          </a:prstGeom>
          <a:noFill/>
          <a:ln w="9525">
            <a:noFill/>
            <a:miter lim="800000"/>
            <a:headEnd/>
            <a:tailEnd/>
          </a:ln>
        </p:spPr>
        <p:txBody>
          <a:bodyPr/>
          <a:lstStyle/>
          <a:p>
            <a:pPr eaLnBrk="0" hangingPunct="0">
              <a:spcBef>
                <a:spcPct val="20000"/>
              </a:spcBef>
              <a:defRPr/>
            </a:pPr>
            <a:r>
              <a:rPr lang="en-GB" altLang="en-US" sz="2400" b="1" dirty="0">
                <a:latin typeface="+mn-lt"/>
                <a:cs typeface="+mn-cs"/>
              </a:rPr>
              <a:t>Highly challenging Balance Training</a:t>
            </a:r>
            <a:endParaRPr lang="en-US" altLang="en-US" sz="2400" dirty="0">
              <a:latin typeface="+mn-lt"/>
              <a:cs typeface="+mn-cs"/>
            </a:endParaRPr>
          </a:p>
          <a:p>
            <a:pPr marL="800100" lvl="1" indent="-342900" eaLnBrk="0" hangingPunct="0">
              <a:spcBef>
                <a:spcPct val="20000"/>
              </a:spcBef>
              <a:buFont typeface="Arial" pitchFamily="34" charset="0"/>
              <a:buChar char="•"/>
              <a:defRPr/>
            </a:pPr>
            <a:r>
              <a:rPr lang="en-US" altLang="en-US" sz="2400" dirty="0">
                <a:latin typeface="+mn-lt"/>
                <a:cs typeface="+mn-cs"/>
              </a:rPr>
              <a:t>movement of the centre of mass</a:t>
            </a:r>
          </a:p>
          <a:p>
            <a:pPr marL="800100" lvl="1" indent="-342900" eaLnBrk="0" hangingPunct="0">
              <a:spcBef>
                <a:spcPct val="20000"/>
              </a:spcBef>
              <a:buFont typeface="Arial" pitchFamily="34" charset="0"/>
              <a:buChar char="•"/>
              <a:defRPr/>
            </a:pPr>
            <a:r>
              <a:rPr lang="en-US" altLang="en-US" sz="2400" dirty="0">
                <a:latin typeface="+mn-lt"/>
                <a:cs typeface="+mn-cs"/>
              </a:rPr>
              <a:t>narrowing of the base of support</a:t>
            </a:r>
          </a:p>
          <a:p>
            <a:pPr marL="800100" lvl="1" indent="-342900" eaLnBrk="0" hangingPunct="0">
              <a:spcBef>
                <a:spcPct val="20000"/>
              </a:spcBef>
              <a:buFont typeface="Arial" pitchFamily="34" charset="0"/>
              <a:buChar char="•"/>
              <a:defRPr/>
            </a:pPr>
            <a:r>
              <a:rPr lang="en-US" altLang="en-US" sz="2400" dirty="0">
                <a:latin typeface="+mn-lt"/>
                <a:cs typeface="+mn-cs"/>
              </a:rPr>
              <a:t>minimising upper limb support</a:t>
            </a:r>
            <a:endParaRPr lang="en-US" altLang="en-US" sz="2000" dirty="0">
              <a:latin typeface="+mn-lt"/>
              <a:cs typeface="+mn-cs"/>
            </a:endParaRPr>
          </a:p>
          <a:p>
            <a:pPr eaLnBrk="0" hangingPunct="0">
              <a:spcBef>
                <a:spcPct val="20000"/>
              </a:spcBef>
              <a:buFont typeface="Arial" pitchFamily="34" charset="0"/>
              <a:buChar char="•"/>
              <a:defRPr/>
            </a:pPr>
            <a:endParaRPr lang="en-GB" altLang="en-US" sz="3200" dirty="0">
              <a:latin typeface="+mn-lt"/>
              <a:cs typeface="+mn-cs"/>
            </a:endParaRPr>
          </a:p>
        </p:txBody>
      </p:sp>
      <p:sp>
        <p:nvSpPr>
          <p:cNvPr id="9" name="Content Placeholder 8"/>
          <p:cNvSpPr txBox="1">
            <a:spLocks/>
          </p:cNvSpPr>
          <p:nvPr/>
        </p:nvSpPr>
        <p:spPr>
          <a:xfrm>
            <a:off x="4900613" y="1500188"/>
            <a:ext cx="3632200" cy="3959225"/>
          </a:xfrm>
          <a:prstGeom prst="rect">
            <a:avLst/>
          </a:prstGeom>
        </p:spPr>
        <p:txBody>
          <a:bodyPr/>
          <a:lstStyle/>
          <a:p>
            <a:pPr eaLnBrk="0" hangingPunct="0">
              <a:spcBef>
                <a:spcPct val="20000"/>
              </a:spcBef>
              <a:defRPr/>
            </a:pPr>
            <a:r>
              <a:rPr lang="en-US" altLang="en-US" sz="2400" b="1" dirty="0">
                <a:latin typeface="+mn-lt"/>
                <a:cs typeface="+mn-cs"/>
              </a:rPr>
              <a:t>Hi Dose </a:t>
            </a:r>
            <a:r>
              <a:rPr lang="en-US" altLang="en-US" sz="2400" dirty="0">
                <a:latin typeface="+mn-lt"/>
                <a:cs typeface="+mn-cs"/>
              </a:rPr>
              <a:t>(50+ hours)</a:t>
            </a:r>
          </a:p>
          <a:p>
            <a:pPr marL="536575" lvl="1" indent="-273050" eaLnBrk="0" hangingPunct="0">
              <a:spcBef>
                <a:spcPct val="20000"/>
              </a:spcBef>
              <a:buFont typeface="Arial" pitchFamily="34" charset="0"/>
              <a:buChar char="•"/>
              <a:defRPr/>
            </a:pPr>
            <a:endParaRPr lang="en-US" altLang="en-US" sz="1600" dirty="0">
              <a:latin typeface="+mn-lt"/>
              <a:cs typeface="+mn-cs"/>
            </a:endParaRPr>
          </a:p>
          <a:p>
            <a:pPr marL="536575" lvl="1" indent="-273050" eaLnBrk="0" hangingPunct="0">
              <a:spcBef>
                <a:spcPct val="20000"/>
              </a:spcBef>
              <a:buFont typeface="Arial" pitchFamily="34" charset="0"/>
              <a:buChar char="•"/>
              <a:defRPr/>
            </a:pPr>
            <a:r>
              <a:rPr lang="en-US" altLang="en-US" sz="2400" dirty="0">
                <a:latin typeface="+mn-lt"/>
                <a:cs typeface="+mn-cs"/>
              </a:rPr>
              <a:t>At least 2 hours a week of exercise for at least 6 months</a:t>
            </a:r>
          </a:p>
          <a:p>
            <a:pPr marL="536575" lvl="1" indent="-273050" eaLnBrk="0" hangingPunct="0">
              <a:spcBef>
                <a:spcPct val="20000"/>
              </a:spcBef>
              <a:buFont typeface="Arial" pitchFamily="34" charset="0"/>
              <a:buChar char="•"/>
              <a:defRPr/>
            </a:pPr>
            <a:r>
              <a:rPr lang="en-US" altLang="en-US" sz="2400" dirty="0">
                <a:latin typeface="+mn-lt"/>
                <a:cs typeface="+mn-cs"/>
              </a:rPr>
              <a:t>Home or group-based or a combination of both</a:t>
            </a:r>
          </a:p>
          <a:p>
            <a:pPr eaLnBrk="0" hangingPunct="0">
              <a:spcBef>
                <a:spcPct val="20000"/>
              </a:spcBef>
              <a:buFont typeface="Arial" pitchFamily="34" charset="0"/>
              <a:buChar char="•"/>
              <a:defRPr/>
            </a:pPr>
            <a:endParaRPr lang="en-GB" altLang="en-US" sz="3200" dirty="0">
              <a:latin typeface="+mn-lt"/>
              <a:cs typeface="+mn-cs"/>
            </a:endParaRPr>
          </a:p>
        </p:txBody>
      </p:sp>
      <p:sp>
        <p:nvSpPr>
          <p:cNvPr id="37894" name="AutoShape 4"/>
          <p:cNvSpPr>
            <a:spLocks noChangeArrowheads="1"/>
          </p:cNvSpPr>
          <p:nvPr/>
        </p:nvSpPr>
        <p:spPr bwMode="auto">
          <a:xfrm>
            <a:off x="7623175" y="4751388"/>
            <a:ext cx="698500" cy="1241425"/>
          </a:xfrm>
          <a:prstGeom prst="downArrow">
            <a:avLst>
              <a:gd name="adj1" fmla="val 50000"/>
              <a:gd name="adj2" fmla="val 28255"/>
            </a:avLst>
          </a:prstGeom>
          <a:solidFill>
            <a:srgbClr val="FF0000"/>
          </a:solidFill>
          <a:ln w="9525">
            <a:solidFill>
              <a:schemeClr val="tx1"/>
            </a:solidFill>
            <a:miter lim="800000"/>
            <a:headEnd/>
            <a:tailEnd/>
          </a:ln>
        </p:spPr>
        <p:txBody>
          <a:bodyPr vert="eaVert" wrap="none" anchor="ctr"/>
          <a:lstStyle/>
          <a:p>
            <a:pPr eaLnBrk="0" hangingPunct="0"/>
            <a:endParaRPr lang="en-US" altLang="en-US">
              <a:latin typeface="Times New Roman" pitchFamily="18" charset="0"/>
            </a:endParaRPr>
          </a:p>
        </p:txBody>
      </p:sp>
      <p:sp>
        <p:nvSpPr>
          <p:cNvPr id="37895" name="Text Box 5"/>
          <p:cNvSpPr txBox="1">
            <a:spLocks noChangeArrowheads="1"/>
          </p:cNvSpPr>
          <p:nvPr/>
        </p:nvSpPr>
        <p:spPr bwMode="auto">
          <a:xfrm>
            <a:off x="5694363" y="5048250"/>
            <a:ext cx="1825625" cy="1016000"/>
          </a:xfrm>
          <a:prstGeom prst="rect">
            <a:avLst/>
          </a:prstGeom>
          <a:noFill/>
          <a:ln w="9525">
            <a:noFill/>
            <a:miter lim="800000"/>
            <a:headEnd/>
            <a:tailEnd/>
          </a:ln>
        </p:spPr>
        <p:txBody>
          <a:bodyPr>
            <a:spAutoFit/>
          </a:bodyPr>
          <a:lstStyle/>
          <a:p>
            <a:r>
              <a:rPr lang="en-GB" altLang="en-US" sz="2000" b="1"/>
              <a:t>20% reduction in falls</a:t>
            </a:r>
            <a:endParaRPr lang="en-US" altLang="en-US" sz="2000" b="1"/>
          </a:p>
        </p:txBody>
      </p:sp>
      <p:sp>
        <p:nvSpPr>
          <p:cNvPr id="37896" name="Rectangle 9"/>
          <p:cNvSpPr>
            <a:spLocks noChangeArrowheads="1"/>
          </p:cNvSpPr>
          <p:nvPr/>
        </p:nvSpPr>
        <p:spPr bwMode="auto">
          <a:xfrm>
            <a:off x="4321175" y="5872163"/>
            <a:ext cx="4572000" cy="612775"/>
          </a:xfrm>
          <a:prstGeom prst="rect">
            <a:avLst/>
          </a:prstGeom>
          <a:noFill/>
          <a:ln w="9525">
            <a:noFill/>
            <a:miter lim="800000"/>
            <a:headEnd/>
            <a:tailEnd/>
          </a:ln>
        </p:spPr>
        <p:txBody>
          <a:bodyPr>
            <a:spAutoFit/>
          </a:bodyPr>
          <a:lstStyle/>
          <a:p>
            <a:r>
              <a:rPr lang="en-US" altLang="en-US" sz="2000"/>
              <a:t>RR 0.80</a:t>
            </a:r>
            <a:r>
              <a:rPr lang="en-US" altLang="en-US" sz="1400"/>
              <a:t> </a:t>
            </a:r>
          </a:p>
          <a:p>
            <a:r>
              <a:rPr lang="en-US" altLang="en-US" sz="1400"/>
              <a:t>(95%CI =0.65 to 0.99)</a:t>
            </a:r>
            <a:endParaRPr lang="en-GB" altLang="en-US" sz="1400"/>
          </a:p>
        </p:txBody>
      </p:sp>
      <p:sp>
        <p:nvSpPr>
          <p:cNvPr id="37897" name="AutoShape 4"/>
          <p:cNvSpPr>
            <a:spLocks noChangeArrowheads="1"/>
          </p:cNvSpPr>
          <p:nvPr/>
        </p:nvSpPr>
        <p:spPr bwMode="auto">
          <a:xfrm>
            <a:off x="2774950" y="4751388"/>
            <a:ext cx="863600" cy="1627187"/>
          </a:xfrm>
          <a:prstGeom prst="downArrow">
            <a:avLst>
              <a:gd name="adj1" fmla="val 50000"/>
              <a:gd name="adj2" fmla="val 28280"/>
            </a:avLst>
          </a:prstGeom>
          <a:solidFill>
            <a:srgbClr val="FF0000"/>
          </a:solidFill>
          <a:ln w="9525">
            <a:solidFill>
              <a:schemeClr val="tx1"/>
            </a:solidFill>
            <a:miter lim="800000"/>
            <a:headEnd/>
            <a:tailEnd/>
          </a:ln>
        </p:spPr>
        <p:txBody>
          <a:bodyPr vert="eaVert" wrap="none" anchor="ctr"/>
          <a:lstStyle/>
          <a:p>
            <a:pPr eaLnBrk="0" hangingPunct="0"/>
            <a:endParaRPr lang="en-US" altLang="en-US">
              <a:latin typeface="Times New Roman" pitchFamily="18" charset="0"/>
            </a:endParaRPr>
          </a:p>
        </p:txBody>
      </p:sp>
      <p:sp>
        <p:nvSpPr>
          <p:cNvPr id="37898" name="Text Box 5"/>
          <p:cNvSpPr txBox="1">
            <a:spLocks noChangeArrowheads="1"/>
          </p:cNvSpPr>
          <p:nvPr/>
        </p:nvSpPr>
        <p:spPr bwMode="auto">
          <a:xfrm>
            <a:off x="1230313" y="5048250"/>
            <a:ext cx="1825625" cy="1016000"/>
          </a:xfrm>
          <a:prstGeom prst="rect">
            <a:avLst/>
          </a:prstGeom>
          <a:noFill/>
          <a:ln w="9525">
            <a:noFill/>
            <a:miter lim="800000"/>
            <a:headEnd/>
            <a:tailEnd/>
          </a:ln>
        </p:spPr>
        <p:txBody>
          <a:bodyPr>
            <a:spAutoFit/>
          </a:bodyPr>
          <a:lstStyle/>
          <a:p>
            <a:r>
              <a:rPr lang="en-GB" altLang="en-US" sz="2000" b="1"/>
              <a:t>24% reduction in falls</a:t>
            </a:r>
            <a:endParaRPr lang="en-US" altLang="en-US" sz="2000" b="1"/>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7"/>
          <p:cNvPicPr>
            <a:picLocks noChangeAspect="1"/>
          </p:cNvPicPr>
          <p:nvPr/>
        </p:nvPicPr>
        <p:blipFill>
          <a:blip r:embed="rId3"/>
          <a:srcRect/>
          <a:stretch>
            <a:fillRect/>
          </a:stretch>
        </p:blipFill>
        <p:spPr bwMode="auto">
          <a:xfrm>
            <a:off x="-2971800" y="-3505200"/>
            <a:ext cx="17322800" cy="15633700"/>
          </a:xfrm>
          <a:prstGeom prst="rect">
            <a:avLst/>
          </a:prstGeom>
          <a:noFill/>
          <a:ln w="9525">
            <a:noFill/>
            <a:miter lim="800000"/>
            <a:headEnd/>
            <a:tailEnd/>
          </a:ln>
        </p:spPr>
      </p:pic>
      <p:sp>
        <p:nvSpPr>
          <p:cNvPr id="39938" name="Title 5"/>
          <p:cNvSpPr>
            <a:spLocks noGrp="1"/>
          </p:cNvSpPr>
          <p:nvPr>
            <p:ph type="title"/>
          </p:nvPr>
        </p:nvSpPr>
        <p:spPr>
          <a:xfrm>
            <a:off x="457200" y="1417638"/>
            <a:ext cx="4191000" cy="703262"/>
          </a:xfrm>
        </p:spPr>
        <p:txBody>
          <a:bodyPr/>
          <a:lstStyle/>
          <a:p>
            <a:pPr algn="l"/>
            <a:r>
              <a:rPr lang="en-GB" sz="3200" b="1" smtClean="0"/>
              <a:t>Lifestyle Integrated Functional Exercise</a:t>
            </a:r>
          </a:p>
        </p:txBody>
      </p:sp>
      <p:pic>
        <p:nvPicPr>
          <p:cNvPr id="39939" name="Picture 2"/>
          <p:cNvPicPr>
            <a:picLocks noGrp="1" noChangeAspect="1" noChangeArrowheads="1"/>
          </p:cNvPicPr>
          <p:nvPr>
            <p:ph sz="half" idx="1"/>
          </p:nvPr>
        </p:nvPicPr>
        <p:blipFill>
          <a:blip r:embed="rId4"/>
          <a:srcRect/>
          <a:stretch>
            <a:fillRect/>
          </a:stretch>
        </p:blipFill>
        <p:spPr>
          <a:xfrm>
            <a:off x="457200" y="2376488"/>
            <a:ext cx="4038600" cy="2973387"/>
          </a:xfrm>
        </p:spPr>
      </p:pic>
      <p:sp>
        <p:nvSpPr>
          <p:cNvPr id="39940" name="Content Placeholder 6"/>
          <p:cNvSpPr>
            <a:spLocks noGrp="1"/>
          </p:cNvSpPr>
          <p:nvPr>
            <p:ph sz="half" idx="2"/>
          </p:nvPr>
        </p:nvSpPr>
        <p:spPr/>
        <p:txBody>
          <a:bodyPr/>
          <a:lstStyle/>
          <a:p>
            <a:r>
              <a:rPr lang="en-GB" smtClean="0"/>
              <a:t>3 arm RCT (n=317)</a:t>
            </a:r>
          </a:p>
          <a:p>
            <a:pPr lvl="1"/>
            <a:r>
              <a:rPr lang="en-GB" smtClean="0"/>
              <a:t>LIFE programme</a:t>
            </a:r>
          </a:p>
          <a:p>
            <a:pPr lvl="1"/>
            <a:r>
              <a:rPr lang="en-GB" smtClean="0"/>
              <a:t>Structured exercises</a:t>
            </a:r>
          </a:p>
          <a:p>
            <a:pPr lvl="1"/>
            <a:r>
              <a:rPr lang="en-GB" smtClean="0"/>
              <a:t>Gentle exercises (control)</a:t>
            </a:r>
          </a:p>
          <a:p>
            <a:r>
              <a:rPr lang="en-GB" smtClean="0"/>
              <a:t>LIFE reduced falls by 31%</a:t>
            </a:r>
          </a:p>
          <a:p>
            <a:endParaRPr lang="en-GB" smtClean="0"/>
          </a:p>
          <a:p>
            <a:endParaRPr lang="en-GB" smtClean="0"/>
          </a:p>
        </p:txBody>
      </p:sp>
      <p:sp>
        <p:nvSpPr>
          <p:cNvPr id="8" name="Title 1"/>
          <p:cNvSpPr txBox="1">
            <a:spLocks/>
          </p:cNvSpPr>
          <p:nvPr/>
        </p:nvSpPr>
        <p:spPr bwMode="auto">
          <a:xfrm>
            <a:off x="1943100" y="188913"/>
            <a:ext cx="6589713" cy="1152525"/>
          </a:xfrm>
          <a:prstGeom prst="rect">
            <a:avLst/>
          </a:prstGeom>
          <a:noFill/>
          <a:ln w="9525">
            <a:noFill/>
            <a:miter lim="800000"/>
            <a:headEnd/>
            <a:tailEnd/>
          </a:ln>
        </p:spPr>
        <p:txBody>
          <a:bodyPr anchor="ctr"/>
          <a:lstStyle/>
          <a:p>
            <a:pPr algn="ctr" fontAlgn="auto">
              <a:spcAft>
                <a:spcPts val="0"/>
              </a:spcAft>
              <a:defRPr/>
            </a:pPr>
            <a:r>
              <a:rPr lang="en-GB" sz="5400" b="1" spc="-150" dirty="0">
                <a:solidFill>
                  <a:srgbClr val="4E5590"/>
                </a:solidFill>
                <a:latin typeface="Arial Bold"/>
                <a:ea typeface="+mj-ea"/>
                <a:cs typeface="Arial Bold"/>
              </a:rPr>
              <a:t/>
            </a:r>
            <a:br>
              <a:rPr lang="en-GB" sz="5400" b="1" spc="-150" dirty="0">
                <a:solidFill>
                  <a:srgbClr val="4E5590"/>
                </a:solidFill>
                <a:latin typeface="Arial Bold"/>
                <a:ea typeface="+mj-ea"/>
                <a:cs typeface="Arial Bold"/>
              </a:rPr>
            </a:br>
            <a:r>
              <a:rPr lang="en-GB" sz="6000" b="1" kern="0" dirty="0">
                <a:solidFill>
                  <a:srgbClr val="4E5590"/>
                </a:solidFill>
                <a:latin typeface="Arial Bold"/>
                <a:ea typeface="+mj-ea"/>
                <a:cs typeface="Arial Bold"/>
              </a:rPr>
              <a:t>Evidence 3</a:t>
            </a:r>
            <a:r>
              <a:rPr lang="en-GB" sz="6000" b="1" spc="-150" dirty="0">
                <a:solidFill>
                  <a:srgbClr val="4E5590"/>
                </a:solidFill>
                <a:latin typeface="Arial Bold"/>
                <a:ea typeface="+mj-ea"/>
                <a:cs typeface="Arial Bold"/>
                <a:sym typeface="Symbol"/>
              </a:rPr>
              <a:t/>
            </a:r>
            <a:br>
              <a:rPr lang="en-GB" sz="6000" b="1" spc="-150" dirty="0">
                <a:solidFill>
                  <a:srgbClr val="4E5590"/>
                </a:solidFill>
                <a:latin typeface="Arial Bold"/>
                <a:ea typeface="+mj-ea"/>
                <a:cs typeface="Arial Bold"/>
                <a:sym typeface="Symbol"/>
              </a:rPr>
            </a:br>
            <a:endParaRPr lang="en-GB" sz="6000" b="1" spc="-150" dirty="0">
              <a:solidFill>
                <a:srgbClr val="4E5590"/>
              </a:solidFill>
              <a:latin typeface="Arial Bold"/>
              <a:ea typeface="+mj-ea"/>
              <a:cs typeface="Arial Bold"/>
            </a:endParaRPr>
          </a:p>
        </p:txBody>
      </p:sp>
      <p:pic>
        <p:nvPicPr>
          <p:cNvPr id="39942" name="Picture 6" descr="CSP MASTER LOGO cmyk.eps"/>
          <p:cNvPicPr>
            <a:picLocks noChangeAspect="1"/>
          </p:cNvPicPr>
          <p:nvPr/>
        </p:nvPicPr>
        <p:blipFill>
          <a:blip r:embed="rId5"/>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7"/>
          <p:cNvPicPr>
            <a:picLocks noChangeAspect="1"/>
          </p:cNvPicPr>
          <p:nvPr/>
        </p:nvPicPr>
        <p:blipFill>
          <a:blip r:embed="rId3"/>
          <a:srcRect/>
          <a:stretch>
            <a:fillRect/>
          </a:stretch>
        </p:blipFill>
        <p:spPr bwMode="auto">
          <a:xfrm>
            <a:off x="-2971800" y="-3505200"/>
            <a:ext cx="17322800" cy="15633700"/>
          </a:xfrm>
          <a:prstGeom prst="rect">
            <a:avLst/>
          </a:prstGeom>
          <a:noFill/>
          <a:ln w="9525">
            <a:noFill/>
            <a:miter lim="800000"/>
            <a:headEnd/>
            <a:tailEnd/>
          </a:ln>
        </p:spPr>
      </p:pic>
      <p:pic>
        <p:nvPicPr>
          <p:cNvPr id="41986" name="Picture 6" descr="CSP MASTER LOGO cmyk.eps"/>
          <p:cNvPicPr>
            <a:picLocks noChangeAspect="1"/>
          </p:cNvPicPr>
          <p:nvPr/>
        </p:nvPicPr>
        <p:blipFill>
          <a:blip r:embed="rId4"/>
          <a:srcRect/>
          <a:stretch>
            <a:fillRect/>
          </a:stretch>
        </p:blipFill>
        <p:spPr bwMode="auto">
          <a:xfrm>
            <a:off x="228600" y="152400"/>
            <a:ext cx="1600200" cy="927100"/>
          </a:xfrm>
          <a:prstGeom prst="rect">
            <a:avLst/>
          </a:prstGeom>
          <a:noFill/>
          <a:ln w="9525">
            <a:noFill/>
            <a:miter lim="800000"/>
            <a:headEnd/>
            <a:tailEnd/>
          </a:ln>
        </p:spPr>
      </p:pic>
      <p:sp>
        <p:nvSpPr>
          <p:cNvPr id="6" name="Title 1"/>
          <p:cNvSpPr txBox="1">
            <a:spLocks/>
          </p:cNvSpPr>
          <p:nvPr/>
        </p:nvSpPr>
        <p:spPr bwMode="auto">
          <a:xfrm>
            <a:off x="1943100" y="188913"/>
            <a:ext cx="6589713" cy="1152525"/>
          </a:xfrm>
          <a:prstGeom prst="rect">
            <a:avLst/>
          </a:prstGeom>
          <a:noFill/>
          <a:ln w="9525">
            <a:noFill/>
            <a:miter lim="800000"/>
            <a:headEnd/>
            <a:tailEnd/>
          </a:ln>
        </p:spPr>
        <p:txBody>
          <a:bodyPr anchor="ctr"/>
          <a:lstStyle/>
          <a:p>
            <a:pPr algn="ctr" fontAlgn="auto">
              <a:spcAft>
                <a:spcPts val="0"/>
              </a:spcAft>
              <a:defRPr/>
            </a:pPr>
            <a:r>
              <a:rPr lang="en-GB" sz="5400" b="1" spc="-150" dirty="0">
                <a:solidFill>
                  <a:srgbClr val="4E5590"/>
                </a:solidFill>
                <a:latin typeface="Arial Bold"/>
                <a:ea typeface="+mj-ea"/>
                <a:cs typeface="Arial Bold"/>
              </a:rPr>
              <a:t/>
            </a:r>
            <a:br>
              <a:rPr lang="en-GB" sz="5400" b="1" spc="-150" dirty="0">
                <a:solidFill>
                  <a:srgbClr val="4E5590"/>
                </a:solidFill>
                <a:latin typeface="Arial Bold"/>
                <a:ea typeface="+mj-ea"/>
                <a:cs typeface="Arial Bold"/>
              </a:rPr>
            </a:br>
            <a:r>
              <a:rPr lang="en-GB" sz="4800" b="1" kern="0" dirty="0">
                <a:solidFill>
                  <a:srgbClr val="4E5590"/>
                </a:solidFill>
                <a:latin typeface="Arial Bold"/>
                <a:ea typeface="+mj-ea"/>
                <a:cs typeface="Arial Bold"/>
              </a:rPr>
              <a:t>Proven Programmes</a:t>
            </a:r>
            <a:r>
              <a:rPr lang="en-GB" sz="6000" b="1" spc="-150" dirty="0">
                <a:solidFill>
                  <a:srgbClr val="4E5590"/>
                </a:solidFill>
                <a:latin typeface="Arial Bold"/>
                <a:ea typeface="+mj-ea"/>
                <a:cs typeface="Arial Bold"/>
                <a:sym typeface="Symbol"/>
              </a:rPr>
              <a:t/>
            </a:r>
            <a:br>
              <a:rPr lang="en-GB" sz="6000" b="1" spc="-150" dirty="0">
                <a:solidFill>
                  <a:srgbClr val="4E5590"/>
                </a:solidFill>
                <a:latin typeface="Arial Bold"/>
                <a:ea typeface="+mj-ea"/>
                <a:cs typeface="Arial Bold"/>
                <a:sym typeface="Symbol"/>
              </a:rPr>
            </a:br>
            <a:endParaRPr lang="en-GB" sz="6000" b="1" spc="-150" dirty="0">
              <a:solidFill>
                <a:srgbClr val="4E5590"/>
              </a:solidFill>
              <a:latin typeface="Arial Bold"/>
              <a:ea typeface="+mj-ea"/>
              <a:cs typeface="Arial Bold"/>
            </a:endParaRPr>
          </a:p>
        </p:txBody>
      </p:sp>
      <p:sp>
        <p:nvSpPr>
          <p:cNvPr id="9" name="Rectangle 5"/>
          <p:cNvSpPr>
            <a:spLocks noChangeArrowheads="1"/>
          </p:cNvSpPr>
          <p:nvPr/>
        </p:nvSpPr>
        <p:spPr bwMode="auto">
          <a:xfrm>
            <a:off x="6659563" y="2133600"/>
            <a:ext cx="2305050" cy="338138"/>
          </a:xfrm>
          <a:prstGeom prst="rect">
            <a:avLst/>
          </a:prstGeom>
          <a:noFill/>
          <a:ln w="9525">
            <a:noFill/>
            <a:miter lim="800000"/>
            <a:headEnd/>
            <a:tailEnd/>
          </a:ln>
          <a:effectLst/>
        </p:spPr>
        <p:txBody>
          <a:bodyPr>
            <a:spAutoFit/>
          </a:bodyPr>
          <a:lstStyle/>
          <a:p>
            <a:pPr algn="r" eaLnBrk="0" hangingPunct="0">
              <a:defRPr/>
            </a:pPr>
            <a:r>
              <a:rPr lang="en-GB" sz="1600" dirty="0">
                <a:effectLst>
                  <a:outerShdw blurRad="38100" dist="38100" dir="2700000" algn="tl">
                    <a:srgbClr val="C0C0C0"/>
                  </a:outerShdw>
                </a:effectLst>
                <a:latin typeface="Verdana" pitchFamily="34" charset="0"/>
                <a:cs typeface="Arial" pitchFamily="34" charset="0"/>
              </a:rPr>
              <a:t> </a:t>
            </a:r>
            <a:endParaRPr lang="en-US" sz="1600" dirty="0">
              <a:effectLst>
                <a:outerShdw blurRad="38100" dist="38100" dir="2700000" algn="tl">
                  <a:srgbClr val="C0C0C0"/>
                </a:outerShdw>
              </a:effectLst>
              <a:latin typeface="Verdana" pitchFamily="34" charset="0"/>
              <a:cs typeface="Arial" pitchFamily="34" charset="0"/>
            </a:endParaRPr>
          </a:p>
        </p:txBody>
      </p:sp>
      <p:sp>
        <p:nvSpPr>
          <p:cNvPr id="12" name="Content Placeholder 2"/>
          <p:cNvSpPr txBox="1">
            <a:spLocks/>
          </p:cNvSpPr>
          <p:nvPr/>
        </p:nvSpPr>
        <p:spPr bwMode="auto">
          <a:xfrm>
            <a:off x="609600" y="1500188"/>
            <a:ext cx="8183563" cy="4624387"/>
          </a:xfrm>
          <a:prstGeom prst="rect">
            <a:avLst/>
          </a:prstGeom>
          <a:noFill/>
          <a:ln w="9525">
            <a:noFill/>
            <a:miter lim="800000"/>
            <a:headEnd/>
            <a:tailEnd/>
          </a:ln>
        </p:spPr>
        <p:txBody>
          <a:bodyPr/>
          <a:lstStyle/>
          <a:p>
            <a:pPr marL="342900" indent="-342900" eaLnBrk="0" hangingPunct="0">
              <a:lnSpc>
                <a:spcPct val="120000"/>
              </a:lnSpc>
              <a:spcBef>
                <a:spcPts val="0"/>
              </a:spcBef>
              <a:spcAft>
                <a:spcPts val="0"/>
              </a:spcAft>
              <a:buFont typeface="Arial" panose="020B0604020202020204" pitchFamily="34" charset="0"/>
              <a:buChar char="•"/>
              <a:defRPr/>
            </a:pPr>
            <a:r>
              <a:rPr lang="en-GB" b="1" dirty="0">
                <a:latin typeface="+mn-lt"/>
                <a:cs typeface="+mn-cs"/>
              </a:rPr>
              <a:t>Otago</a:t>
            </a:r>
            <a:r>
              <a:rPr lang="en-GB" dirty="0">
                <a:latin typeface="+mn-lt"/>
                <a:cs typeface="+mn-cs"/>
              </a:rPr>
              <a:t> Exercise Programme ≥50 hours, three session a week; standing strength and balance; graded walking programme.  Volunteer or staff led: </a:t>
            </a:r>
          </a:p>
          <a:p>
            <a:pPr marL="1143000" lvl="2" indent="-228600" eaLnBrk="0" hangingPunct="0">
              <a:lnSpc>
                <a:spcPct val="120000"/>
              </a:lnSpc>
              <a:spcBef>
                <a:spcPts val="0"/>
              </a:spcBef>
              <a:spcAft>
                <a:spcPts val="0"/>
              </a:spcAft>
              <a:buFont typeface="Arial" pitchFamily="34" charset="0"/>
              <a:buChar char="•"/>
              <a:defRPr/>
            </a:pPr>
            <a:r>
              <a:rPr lang="en-GB" sz="1500" dirty="0">
                <a:latin typeface="+mn-lt"/>
                <a:cs typeface="+mn-cs"/>
              </a:rPr>
              <a:t>Effective for falls and injuries</a:t>
            </a:r>
          </a:p>
          <a:p>
            <a:pPr marL="1143000" lvl="2" indent="-228600" eaLnBrk="0" hangingPunct="0">
              <a:lnSpc>
                <a:spcPct val="120000"/>
              </a:lnSpc>
              <a:spcBef>
                <a:spcPts val="0"/>
              </a:spcBef>
              <a:spcAft>
                <a:spcPts val="0"/>
              </a:spcAft>
              <a:buFont typeface="Arial" pitchFamily="34" charset="0"/>
              <a:buChar char="•"/>
              <a:defRPr/>
            </a:pPr>
            <a:r>
              <a:rPr lang="en-GB" sz="1500" dirty="0">
                <a:latin typeface="+mn-lt"/>
                <a:cs typeface="+mn-cs"/>
              </a:rPr>
              <a:t>Cost effective &gt;80s</a:t>
            </a:r>
          </a:p>
          <a:p>
            <a:pPr marL="1143000" lvl="2" indent="-228600" eaLnBrk="0" hangingPunct="0">
              <a:lnSpc>
                <a:spcPct val="120000"/>
              </a:lnSpc>
              <a:spcBef>
                <a:spcPts val="0"/>
              </a:spcBef>
              <a:spcAft>
                <a:spcPts val="0"/>
              </a:spcAft>
              <a:buFont typeface="Arial" pitchFamily="34" charset="0"/>
              <a:buChar char="•"/>
              <a:defRPr/>
            </a:pPr>
            <a:r>
              <a:rPr lang="en-GB" sz="1500" dirty="0">
                <a:latin typeface="+mn-lt"/>
                <a:cs typeface="+mn-cs"/>
              </a:rPr>
              <a:t>Cost neutral &gt;65s</a:t>
            </a:r>
          </a:p>
          <a:p>
            <a:pPr marL="1143000" lvl="2" indent="-228600" eaLnBrk="0" hangingPunct="0">
              <a:lnSpc>
                <a:spcPct val="120000"/>
              </a:lnSpc>
              <a:spcBef>
                <a:spcPts val="0"/>
              </a:spcBef>
              <a:spcAft>
                <a:spcPts val="0"/>
              </a:spcAft>
              <a:buFont typeface="Arial" pitchFamily="34" charset="0"/>
              <a:buChar char="•"/>
              <a:defRPr/>
            </a:pPr>
            <a:r>
              <a:rPr lang="en-GB" sz="1500" dirty="0">
                <a:latin typeface="+mn-lt"/>
                <a:cs typeface="+mn-cs"/>
              </a:rPr>
              <a:t>+ve for Cognitive Function</a:t>
            </a:r>
          </a:p>
          <a:p>
            <a:pPr marL="342900" indent="-342900" eaLnBrk="0" hangingPunct="0">
              <a:lnSpc>
                <a:spcPct val="120000"/>
              </a:lnSpc>
              <a:spcBef>
                <a:spcPct val="20000"/>
              </a:spcBef>
              <a:spcAft>
                <a:spcPts val="0"/>
              </a:spcAft>
              <a:buFont typeface="Arial" panose="020B0604020202020204" pitchFamily="34" charset="0"/>
              <a:buChar char="•"/>
              <a:defRPr/>
            </a:pPr>
            <a:r>
              <a:rPr lang="en-GB" b="1" dirty="0">
                <a:latin typeface="+mn-lt"/>
                <a:cs typeface="+mn-cs"/>
              </a:rPr>
              <a:t>Falls Management Exercise Programme (FaME) </a:t>
            </a:r>
            <a:r>
              <a:rPr lang="en-GB" dirty="0">
                <a:latin typeface="+mn-lt"/>
                <a:cs typeface="+mn-cs"/>
              </a:rPr>
              <a:t>for fitter clients or progression from OTAGO.  Nine months; 3 x p/w; standing strength and balance plus floor work; specialist exercise instructor to progress and tailor exercise.  Has good outcomes for:</a:t>
            </a:r>
          </a:p>
          <a:p>
            <a:pPr marL="720725" indent="377825" eaLnBrk="0" hangingPunct="0">
              <a:spcBef>
                <a:spcPct val="20000"/>
              </a:spcBef>
              <a:spcAft>
                <a:spcPts val="0"/>
              </a:spcAft>
              <a:buFont typeface="Arial" pitchFamily="34" charset="0"/>
              <a:buChar char="•"/>
              <a:defRPr/>
            </a:pPr>
            <a:r>
              <a:rPr lang="en-GB" sz="1500" dirty="0">
                <a:latin typeface="+mn-lt"/>
                <a:cs typeface="+mn-cs"/>
              </a:rPr>
              <a:t>Falls </a:t>
            </a:r>
          </a:p>
          <a:p>
            <a:pPr marL="720725" indent="377825" eaLnBrk="0" hangingPunct="0">
              <a:spcBef>
                <a:spcPct val="20000"/>
              </a:spcBef>
              <a:spcAft>
                <a:spcPts val="0"/>
              </a:spcAft>
              <a:buFont typeface="Arial" pitchFamily="34" charset="0"/>
              <a:buChar char="•"/>
              <a:defRPr/>
            </a:pPr>
            <a:r>
              <a:rPr lang="en-GB" sz="1500" dirty="0">
                <a:latin typeface="+mn-lt"/>
                <a:cs typeface="+mn-cs"/>
              </a:rPr>
              <a:t>Quality of Life</a:t>
            </a:r>
          </a:p>
          <a:p>
            <a:pPr marL="720725" indent="377825" eaLnBrk="0" hangingPunct="0">
              <a:spcBef>
                <a:spcPct val="20000"/>
              </a:spcBef>
              <a:spcAft>
                <a:spcPts val="0"/>
              </a:spcAft>
              <a:buFont typeface="Arial" pitchFamily="34" charset="0"/>
              <a:buChar char="•"/>
              <a:defRPr/>
            </a:pPr>
            <a:r>
              <a:rPr lang="en-GB" sz="1500" dirty="0">
                <a:latin typeface="+mn-lt"/>
                <a:cs typeface="+mn-cs"/>
              </a:rPr>
              <a:t>Bone Mineral Density</a:t>
            </a:r>
          </a:p>
          <a:p>
            <a:pPr marL="720725" indent="377825" eaLnBrk="0" hangingPunct="0">
              <a:spcBef>
                <a:spcPct val="20000"/>
              </a:spcBef>
              <a:spcAft>
                <a:spcPts val="0"/>
              </a:spcAft>
              <a:buFont typeface="Arial" pitchFamily="34" charset="0"/>
              <a:buChar char="•"/>
              <a:defRPr/>
            </a:pPr>
            <a:r>
              <a:rPr lang="en-GB" sz="1500" dirty="0">
                <a:latin typeface="+mn-lt"/>
                <a:cs typeface="+mn-cs"/>
              </a:rPr>
              <a:t>Change of residence</a:t>
            </a:r>
          </a:p>
          <a:p>
            <a:pPr marL="720725" indent="377825" eaLnBrk="0" hangingPunct="0">
              <a:spcBef>
                <a:spcPct val="20000"/>
              </a:spcBef>
              <a:spcAft>
                <a:spcPts val="0"/>
              </a:spcAft>
              <a:buFont typeface="Arial" pitchFamily="34" charset="0"/>
              <a:buChar char="•"/>
              <a:defRPr/>
            </a:pPr>
            <a:r>
              <a:rPr lang="en-GB" sz="1500" dirty="0">
                <a:latin typeface="+mn-lt"/>
                <a:cs typeface="+mn-cs"/>
              </a:rPr>
              <a:t>Coping strategies</a:t>
            </a:r>
          </a:p>
          <a:p>
            <a:pPr marL="720725" indent="377825" eaLnBrk="0" hangingPunct="0">
              <a:spcBef>
                <a:spcPct val="20000"/>
              </a:spcBef>
              <a:spcAft>
                <a:spcPts val="0"/>
              </a:spcAft>
              <a:buFont typeface="Arial" pitchFamily="34" charset="0"/>
              <a:buChar char="•"/>
              <a:defRPr/>
            </a:pPr>
            <a:r>
              <a:rPr lang="en-GB" sz="1500" dirty="0">
                <a:latin typeface="+mn-lt"/>
                <a:cs typeface="+mn-cs"/>
              </a:rPr>
              <a:t>Long lives</a:t>
            </a:r>
            <a:endParaRPr lang="en-US" sz="1500" dirty="0">
              <a:latin typeface="+mn-lt"/>
              <a:cs typeface="+mn-cs"/>
            </a:endParaRPr>
          </a:p>
          <a:p>
            <a:pPr marL="342900" indent="-342900" eaLnBrk="0" hangingPunct="0">
              <a:lnSpc>
                <a:spcPct val="120000"/>
              </a:lnSpc>
              <a:spcBef>
                <a:spcPct val="20000"/>
              </a:spcBef>
              <a:buFont typeface="Arial" panose="020B0604020202020204" pitchFamily="34" charset="0"/>
              <a:buChar char="•"/>
              <a:defRPr/>
            </a:pPr>
            <a:endParaRPr lang="en-GB" sz="2400" dirty="0">
              <a:latin typeface="+mn-lt"/>
              <a:cs typeface="+mn-cs"/>
            </a:endParaRPr>
          </a:p>
          <a:p>
            <a:pPr marL="342900" indent="-342900" eaLnBrk="0" hangingPunct="0">
              <a:spcBef>
                <a:spcPct val="20000"/>
              </a:spcBef>
              <a:buFont typeface="Arial" pitchFamily="34" charset="0"/>
              <a:buChar char="•"/>
              <a:defRPr/>
            </a:pPr>
            <a:endParaRPr lang="en-GB" sz="2400" dirty="0">
              <a:latin typeface="+mn-lt"/>
              <a:cs typeface="+mn-cs"/>
            </a:endParaRPr>
          </a:p>
        </p:txBody>
      </p:sp>
      <p:sp>
        <p:nvSpPr>
          <p:cNvPr id="13" name="Rectangle 5"/>
          <p:cNvSpPr>
            <a:spLocks noChangeArrowheads="1"/>
          </p:cNvSpPr>
          <p:nvPr/>
        </p:nvSpPr>
        <p:spPr bwMode="auto">
          <a:xfrm>
            <a:off x="6811963" y="2286000"/>
            <a:ext cx="2305050" cy="338138"/>
          </a:xfrm>
          <a:prstGeom prst="rect">
            <a:avLst/>
          </a:prstGeom>
          <a:noFill/>
          <a:ln w="9525">
            <a:noFill/>
            <a:miter lim="800000"/>
            <a:headEnd/>
            <a:tailEnd/>
          </a:ln>
          <a:effectLst/>
        </p:spPr>
        <p:txBody>
          <a:bodyPr>
            <a:spAutoFit/>
          </a:bodyPr>
          <a:lstStyle/>
          <a:p>
            <a:pPr algn="r" eaLnBrk="0" hangingPunct="0">
              <a:defRPr/>
            </a:pPr>
            <a:r>
              <a:rPr lang="en-GB" sz="1600" dirty="0">
                <a:effectLst>
                  <a:outerShdw blurRad="38100" dist="38100" dir="2700000" algn="tl">
                    <a:srgbClr val="C0C0C0"/>
                  </a:outerShdw>
                </a:effectLst>
                <a:latin typeface="Verdana" pitchFamily="34" charset="0"/>
                <a:cs typeface="Arial" pitchFamily="34" charset="0"/>
              </a:rPr>
              <a:t> </a:t>
            </a:r>
            <a:endParaRPr lang="en-US" sz="1600" dirty="0">
              <a:effectLst>
                <a:outerShdw blurRad="38100" dist="38100" dir="2700000" algn="tl">
                  <a:srgbClr val="C0C0C0"/>
                </a:outerShdw>
              </a:effectLst>
              <a:latin typeface="Verdana"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smtClean="0"/>
              <a:t>Otago Exercises  - examples </a:t>
            </a:r>
            <a:br>
              <a:rPr lang="en-GB" smtClean="0"/>
            </a:br>
            <a:endParaRPr lang="en-GB" smtClean="0"/>
          </a:p>
        </p:txBody>
      </p:sp>
      <p:pic>
        <p:nvPicPr>
          <p:cNvPr id="44034" name="Content Placeholder 3" descr="IIII.png"/>
          <p:cNvPicPr>
            <a:picLocks noGrp="1" noChangeAspect="1"/>
          </p:cNvPicPr>
          <p:nvPr>
            <p:ph idx="1"/>
          </p:nvPr>
        </p:nvPicPr>
        <p:blipFill>
          <a:blip r:embed="rId2"/>
          <a:srcRect/>
          <a:stretch>
            <a:fillRect/>
          </a:stretch>
        </p:blipFill>
        <p:spPr>
          <a:xfrm>
            <a:off x="2482850" y="4076700"/>
            <a:ext cx="3744913" cy="2493963"/>
          </a:xfrm>
        </p:spPr>
      </p:pic>
      <p:pic>
        <p:nvPicPr>
          <p:cNvPr id="44035" name="Picture 4" descr="IIIII.png"/>
          <p:cNvPicPr>
            <a:picLocks noChangeAspect="1"/>
          </p:cNvPicPr>
          <p:nvPr/>
        </p:nvPicPr>
        <p:blipFill>
          <a:blip r:embed="rId3"/>
          <a:srcRect/>
          <a:stretch>
            <a:fillRect/>
          </a:stretch>
        </p:blipFill>
        <p:spPr bwMode="auto">
          <a:xfrm>
            <a:off x="4811713" y="981075"/>
            <a:ext cx="4332287" cy="2881313"/>
          </a:xfrm>
          <a:prstGeom prst="rect">
            <a:avLst/>
          </a:prstGeom>
          <a:noFill/>
          <a:ln w="9525">
            <a:noFill/>
            <a:miter lim="800000"/>
            <a:headEnd/>
            <a:tailEnd/>
          </a:ln>
        </p:spPr>
      </p:pic>
      <p:pic>
        <p:nvPicPr>
          <p:cNvPr id="44036" name="Picture 10" descr="untitled IIIIIII.png"/>
          <p:cNvPicPr>
            <a:picLocks noChangeAspect="1"/>
          </p:cNvPicPr>
          <p:nvPr/>
        </p:nvPicPr>
        <p:blipFill>
          <a:blip r:embed="rId4"/>
          <a:srcRect/>
          <a:stretch>
            <a:fillRect/>
          </a:stretch>
        </p:blipFill>
        <p:spPr bwMode="auto">
          <a:xfrm>
            <a:off x="250825" y="1268413"/>
            <a:ext cx="3889375" cy="2593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p:cNvPicPr>
            <a:picLocks noChangeAspect="1"/>
          </p:cNvPicPr>
          <p:nvPr/>
        </p:nvPicPr>
        <p:blipFill>
          <a:blip r:embed="rId3"/>
          <a:srcRect/>
          <a:stretch>
            <a:fillRect/>
          </a:stretch>
        </p:blipFill>
        <p:spPr bwMode="auto">
          <a:xfrm>
            <a:off x="-2971800" y="-3124200"/>
            <a:ext cx="17322800" cy="15633700"/>
          </a:xfrm>
          <a:prstGeom prst="rect">
            <a:avLst/>
          </a:prstGeom>
          <a:noFill/>
          <a:ln w="9525">
            <a:noFill/>
            <a:miter lim="800000"/>
            <a:headEnd/>
            <a:tailEnd/>
          </a:ln>
        </p:spPr>
      </p:pic>
      <p:sp>
        <p:nvSpPr>
          <p:cNvPr id="7" name="Text Placeholder 6"/>
          <p:cNvSpPr>
            <a:spLocks noGrp="1"/>
          </p:cNvSpPr>
          <p:nvPr>
            <p:ph type="body" sz="quarter" idx="13"/>
          </p:nvPr>
        </p:nvSpPr>
        <p:spPr>
          <a:xfrm>
            <a:off x="1979613" y="188913"/>
            <a:ext cx="6769100" cy="1152525"/>
          </a:xfrm>
        </p:spPr>
        <p:txBody>
          <a:bodyPr>
            <a:noAutofit/>
          </a:bodyPr>
          <a:lstStyle/>
          <a:p>
            <a:pPr marL="0" indent="0">
              <a:spcBef>
                <a:spcPct val="0"/>
              </a:spcBef>
              <a:buFont typeface="Arial" pitchFamily="34" charset="0"/>
              <a:buNone/>
              <a:defRPr/>
            </a:pPr>
            <a:r>
              <a:rPr lang="en-GB" sz="3600" dirty="0"/>
              <a:t>Physiotherapy Commissioning Support Tool</a:t>
            </a:r>
            <a:endParaRPr lang="en-GB" sz="4400" dirty="0"/>
          </a:p>
        </p:txBody>
      </p:sp>
      <p:pic>
        <p:nvPicPr>
          <p:cNvPr id="31746" name="Picture 2"/>
          <p:cNvPicPr>
            <a:picLocks noGrp="1" noChangeAspect="1" noChangeArrowheads="1"/>
          </p:cNvPicPr>
          <p:nvPr>
            <p:ph idx="1"/>
          </p:nvPr>
        </p:nvPicPr>
        <p:blipFill>
          <a:blip r:embed="rId4"/>
          <a:srcRect l="4408" t="23051" r="12851" b="7296"/>
          <a:stretch>
            <a:fillRect/>
          </a:stretch>
        </p:blipFill>
        <p:spPr bwMode="auto">
          <a:xfrm>
            <a:off x="1115593" y="1700808"/>
            <a:ext cx="7002575" cy="47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7"/>
          <p:cNvPicPr>
            <a:picLocks noChangeAspect="1"/>
          </p:cNvPicPr>
          <p:nvPr/>
        </p:nvPicPr>
        <p:blipFill>
          <a:blip r:embed="rId3"/>
          <a:srcRect/>
          <a:stretch>
            <a:fillRect/>
          </a:stretch>
        </p:blipFill>
        <p:spPr bwMode="auto">
          <a:xfrm>
            <a:off x="-2971800" y="-3124200"/>
            <a:ext cx="17322800" cy="15633700"/>
          </a:xfrm>
          <a:prstGeom prst="rect">
            <a:avLst/>
          </a:prstGeom>
          <a:noFill/>
          <a:ln w="9525">
            <a:noFill/>
            <a:miter lim="800000"/>
            <a:headEnd/>
            <a:tailEnd/>
          </a:ln>
        </p:spPr>
      </p:pic>
      <p:sp>
        <p:nvSpPr>
          <p:cNvPr id="7" name="Text Placeholder 6"/>
          <p:cNvSpPr>
            <a:spLocks noGrp="1"/>
          </p:cNvSpPr>
          <p:nvPr>
            <p:ph type="body" sz="quarter" idx="13"/>
          </p:nvPr>
        </p:nvSpPr>
        <p:spPr>
          <a:xfrm>
            <a:off x="1979613" y="188913"/>
            <a:ext cx="6769100" cy="1152525"/>
          </a:xfrm>
        </p:spPr>
        <p:txBody>
          <a:bodyPr>
            <a:noAutofit/>
          </a:bodyPr>
          <a:lstStyle/>
          <a:p>
            <a:pPr marL="0" indent="0">
              <a:spcBef>
                <a:spcPct val="0"/>
              </a:spcBef>
              <a:buFont typeface="Arial" pitchFamily="34" charset="0"/>
              <a:buNone/>
              <a:defRPr/>
            </a:pPr>
            <a:r>
              <a:rPr lang="en-GB" sz="3600"/>
              <a:t>Demographic &amp; Healthcare Needs Assessment for England</a:t>
            </a:r>
            <a:endParaRPr lang="en-GB" sz="4400"/>
          </a:p>
        </p:txBody>
      </p:sp>
      <p:pic>
        <p:nvPicPr>
          <p:cNvPr id="32770" name="Picture 2"/>
          <p:cNvPicPr>
            <a:picLocks noGrp="1" noChangeAspect="1" noChangeArrowheads="1"/>
          </p:cNvPicPr>
          <p:nvPr>
            <p:ph idx="1"/>
          </p:nvPr>
        </p:nvPicPr>
        <p:blipFill>
          <a:blip r:embed="rId4"/>
          <a:srcRect l="2885" t="22490" r="17308" b="11405"/>
          <a:stretch>
            <a:fillRect/>
          </a:stretch>
        </p:blipFill>
        <p:spPr bwMode="auto">
          <a:xfrm>
            <a:off x="683568" y="1556792"/>
            <a:ext cx="7605810" cy="50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p:cNvPicPr>
            <a:picLocks noChangeAspect="1"/>
          </p:cNvPicPr>
          <p:nvPr/>
        </p:nvPicPr>
        <p:blipFill>
          <a:blip r:embed="rId2"/>
          <a:srcRect/>
          <a:stretch>
            <a:fillRect/>
          </a:stretch>
        </p:blipFill>
        <p:spPr bwMode="auto">
          <a:xfrm>
            <a:off x="-2971800" y="-3124200"/>
            <a:ext cx="17322800" cy="15633700"/>
          </a:xfrm>
          <a:prstGeom prst="rect">
            <a:avLst/>
          </a:prstGeom>
          <a:noFill/>
          <a:ln w="9525">
            <a:noFill/>
            <a:miter lim="800000"/>
            <a:headEnd/>
            <a:tailEnd/>
          </a:ln>
        </p:spPr>
      </p:pic>
      <p:sp>
        <p:nvSpPr>
          <p:cNvPr id="7" name="Text Placeholder 6"/>
          <p:cNvSpPr>
            <a:spLocks noGrp="1"/>
          </p:cNvSpPr>
          <p:nvPr>
            <p:ph type="body" sz="quarter" idx="13"/>
          </p:nvPr>
        </p:nvSpPr>
        <p:spPr>
          <a:xfrm>
            <a:off x="1979613" y="188913"/>
            <a:ext cx="6769100" cy="1152525"/>
          </a:xfrm>
        </p:spPr>
        <p:txBody>
          <a:bodyPr>
            <a:noAutofit/>
          </a:bodyPr>
          <a:lstStyle/>
          <a:p>
            <a:pPr marL="0" indent="0">
              <a:spcBef>
                <a:spcPct val="0"/>
              </a:spcBef>
              <a:buFont typeface="Arial" pitchFamily="34" charset="0"/>
              <a:buNone/>
              <a:defRPr/>
            </a:pPr>
            <a:r>
              <a:rPr lang="en-GB" sz="3600"/>
              <a:t>Cost-effectiveness Analysis of Additional Physiotherapy</a:t>
            </a:r>
            <a:endParaRPr lang="en-GB" sz="4400"/>
          </a:p>
        </p:txBody>
      </p:sp>
      <p:pic>
        <p:nvPicPr>
          <p:cNvPr id="33794" name="Picture 2"/>
          <p:cNvPicPr>
            <a:picLocks noGrp="1" noChangeAspect="1" noChangeArrowheads="1"/>
          </p:cNvPicPr>
          <p:nvPr>
            <p:ph idx="1"/>
          </p:nvPr>
        </p:nvPicPr>
        <p:blipFill>
          <a:blip r:embed="rId3"/>
          <a:srcRect l="2655" t="23128" r="885" b="9394"/>
          <a:stretch>
            <a:fillRect/>
          </a:stretch>
        </p:blipFill>
        <p:spPr bwMode="auto">
          <a:xfrm>
            <a:off x="193105" y="1341438"/>
            <a:ext cx="8812920" cy="49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p:cNvPicPr>
            <a:picLocks noChangeAspect="1"/>
          </p:cNvPicPr>
          <p:nvPr/>
        </p:nvPicPr>
        <p:blipFill>
          <a:blip r:embed="rId3"/>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950075"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References</a:t>
            </a: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064500" cy="5040312"/>
          </a:xfrm>
        </p:spPr>
        <p:txBody>
          <a:bodyPr rtlCol="0">
            <a:normAutofit fontScale="25000" lnSpcReduction="20000"/>
          </a:bodyPr>
          <a:lstStyle/>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Department of Health (2009) Falls and fractures: Effective interventions in Health and Social Care. Available from </a:t>
            </a:r>
            <a:r>
              <a:rPr lang="en-GB" sz="8000" b="1" dirty="0" smtClean="0">
                <a:solidFill>
                  <a:prstClr val="black">
                    <a:lumMod val="75000"/>
                    <a:lumOff val="25000"/>
                  </a:prstClr>
                </a:solidFill>
                <a:latin typeface="Arial" charset="0"/>
                <a:cs typeface="Arial" charset="0"/>
                <a:hlinkClick r:id="rId4"/>
              </a:rPr>
              <a:t>http://www.dh.gov.uk/prod_consum_dh/groups/dh_digitalassets/@dh/@en/@pg/documents/digitalasset/dh_109122.pdf</a:t>
            </a: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Goodwin, V. Briggs, L (2012): Guidelines for the Physiotherapy management of older people at risk of falling. AGILE: Chartered Physiotherapists working with Older People</a:t>
            </a: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London Borough of Redbridge. (2012) Executive Summary: Redbridge Joint Strategic Needs Assessment: </a:t>
            </a:r>
            <a:r>
              <a:rPr lang="en-GB" sz="8000" b="1" dirty="0" smtClean="0">
                <a:solidFill>
                  <a:prstClr val="black">
                    <a:lumMod val="75000"/>
                    <a:lumOff val="25000"/>
                  </a:prstClr>
                </a:solidFill>
                <a:latin typeface="Arial" charset="0"/>
                <a:cs typeface="Arial" charset="0"/>
                <a:hlinkClick r:id="rId5"/>
              </a:rPr>
              <a:t>http://www2.redbridge.gov.uk/cms/care_and_health/health/idoc.ashx?docid=1f998bb3-5670-4556-a31c-54fdc2d6c159&amp;version=-1</a:t>
            </a: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Lord, S. Sherrington, C. </a:t>
            </a:r>
            <a:r>
              <a:rPr lang="en-GB" sz="8000" b="1" dirty="0" err="1" smtClean="0">
                <a:solidFill>
                  <a:prstClr val="black">
                    <a:lumMod val="75000"/>
                    <a:lumOff val="25000"/>
                  </a:prstClr>
                </a:solidFill>
                <a:latin typeface="Arial" charset="0"/>
                <a:cs typeface="Arial" charset="0"/>
              </a:rPr>
              <a:t>Menz</a:t>
            </a:r>
            <a:r>
              <a:rPr lang="en-GB" sz="8000" b="1" dirty="0" smtClean="0">
                <a:solidFill>
                  <a:prstClr val="black">
                    <a:lumMod val="75000"/>
                    <a:lumOff val="25000"/>
                  </a:prstClr>
                </a:solidFill>
                <a:latin typeface="Arial" charset="0"/>
                <a:cs typeface="Arial" charset="0"/>
              </a:rPr>
              <a:t>, H. Close, J. (2007) Falls in Older People: Risk Factors and Strategies for Prevention (2nd Ed). Cambridge University Press. Cambridge</a:t>
            </a: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National Institute for Health and Care Excellence (2014) Falls Risk Assessment. Clinical Knowledge Summaries. Available </a:t>
            </a:r>
            <a:r>
              <a:rPr lang="en-GB" sz="8000" b="1" dirty="0" smtClean="0">
                <a:solidFill>
                  <a:prstClr val="black">
                    <a:lumMod val="75000"/>
                    <a:lumOff val="25000"/>
                  </a:prstClr>
                </a:solidFill>
                <a:latin typeface="Arial" charset="0"/>
                <a:cs typeface="Arial" charset="0"/>
                <a:hlinkClick r:id="rId6"/>
              </a:rPr>
              <a:t>http://cks.nice.org.uk/falls-risk-assessment</a:t>
            </a:r>
            <a:r>
              <a:rPr lang="en-GB" sz="8000" b="1" dirty="0" smtClean="0">
                <a:solidFill>
                  <a:prstClr val="black">
                    <a:lumMod val="75000"/>
                    <a:lumOff val="25000"/>
                  </a:prstClr>
                </a:solidFill>
                <a:latin typeface="Arial" charset="0"/>
                <a:cs typeface="Arial" charset="0"/>
              </a:rPr>
              <a:t> </a:t>
            </a:r>
          </a:p>
          <a:p>
            <a:pPr marL="342900" lvl="1" indent="-342900" algn="l" eaLnBrk="1" hangingPunct="1">
              <a:buSzPct val="90000"/>
              <a:buFont typeface="Arial" pitchFamily="34" charset="0"/>
              <a:buChar char="‒"/>
              <a:defRPr/>
            </a:pPr>
            <a:endParaRPr lang="en-GB" sz="8000" b="1" dirty="0" smtClean="0">
              <a:solidFill>
                <a:prstClr val="black">
                  <a:lumMod val="75000"/>
                  <a:lumOff val="25000"/>
                </a:prstClr>
              </a:solidFill>
              <a:latin typeface="Arial" charset="0"/>
              <a:cs typeface="Arial" charset="0"/>
            </a:endParaRPr>
          </a:p>
          <a:p>
            <a:pPr algn="l" eaLnBrk="1" fontAlgn="auto" hangingPunct="1">
              <a:spcAft>
                <a:spcPts val="0"/>
              </a:spcAft>
              <a:buFont typeface="Arial"/>
              <a:buNone/>
              <a:defRPr/>
            </a:pPr>
            <a:endParaRPr lang="en-GB" sz="3000" dirty="0">
              <a:solidFill>
                <a:srgbClr val="003399"/>
              </a:solidFill>
              <a:latin typeface="Frutiger 55 Roman" pitchFamily="-60" charset="0"/>
            </a:endParaRPr>
          </a:p>
        </p:txBody>
      </p:sp>
      <p:pic>
        <p:nvPicPr>
          <p:cNvPr id="53252" name="Picture 6" descr="CSP MASTER LOGO cmyk.eps"/>
          <p:cNvPicPr>
            <a:picLocks noChangeAspect="1"/>
          </p:cNvPicPr>
          <p:nvPr/>
        </p:nvPicPr>
        <p:blipFill>
          <a:blip r:embed="rId7"/>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589713"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6000" b="1" spc="-150" dirty="0" smtClean="0">
                <a:solidFill>
                  <a:srgbClr val="4E5590"/>
                </a:solidFill>
                <a:latin typeface="Arial Bold"/>
                <a:cs typeface="Arial Bold"/>
              </a:rPr>
              <a:t>Falls</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280400" cy="5040312"/>
          </a:xfrm>
        </p:spPr>
        <p:txBody>
          <a:bodyPr rtlCol="0">
            <a:normAutofit fontScale="25000" lnSpcReduction="20000"/>
          </a:bodyPr>
          <a:lstStyle/>
          <a:p>
            <a:pPr marL="342900" lvl="1" indent="-342900" algn="l" eaLnBrk="1" hangingPunct="1">
              <a:buFont typeface="Arial" charset="0"/>
              <a:buChar char="•"/>
              <a:defRPr/>
            </a:pPr>
            <a:endParaRPr lang="en-GB" sz="24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US" sz="12800" b="1" dirty="0" smtClean="0">
                <a:solidFill>
                  <a:schemeClr val="tx1">
                    <a:lumMod val="75000"/>
                    <a:lumOff val="25000"/>
                  </a:schemeClr>
                </a:solidFill>
                <a:latin typeface="Arial" charset="0"/>
                <a:cs typeface="Arial" charset="0"/>
              </a:rPr>
              <a:t>“Losing your balance such that your hands, knees, buttocks or body touch or hit the ground or floor”</a:t>
            </a:r>
          </a:p>
          <a:p>
            <a:pPr marL="342900" lvl="1" indent="-342900" algn="r" eaLnBrk="1" hangingPunct="1">
              <a:buSzPct val="90000"/>
              <a:buFont typeface="Arial" pitchFamily="34" charset="0"/>
              <a:buNone/>
              <a:defRPr/>
            </a:pPr>
            <a:r>
              <a:rPr lang="en-GB" sz="8000" b="1" dirty="0" smtClean="0">
                <a:solidFill>
                  <a:schemeClr val="tx1">
                    <a:lumMod val="75000"/>
                    <a:lumOff val="25000"/>
                  </a:schemeClr>
                </a:solidFill>
                <a:latin typeface="Arial" charset="0"/>
                <a:cs typeface="Arial" charset="0"/>
              </a:rPr>
              <a:t>Berg et al (1997)</a:t>
            </a:r>
          </a:p>
          <a:p>
            <a:pPr marL="342900" lvl="1" indent="-342900" algn="r" eaLnBrk="1" hangingPunct="1">
              <a:buSzPct val="90000"/>
              <a:buFont typeface="Arial" pitchFamily="34" charset="0"/>
              <a:buNone/>
              <a:defRPr/>
            </a:pPr>
            <a:endParaRPr lang="en-GB" sz="48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12800" b="1" dirty="0" smtClean="0">
                <a:solidFill>
                  <a:schemeClr val="tx1">
                    <a:lumMod val="75000"/>
                    <a:lumOff val="25000"/>
                  </a:schemeClr>
                </a:solidFill>
                <a:latin typeface="Arial" charset="0"/>
                <a:cs typeface="Arial" charset="0"/>
              </a:rPr>
              <a:t>“A fall is an event which results in a person coming to rest inadvertently on the ground or floor or other lower level, excluding intentional change in position to rest in furniture, wall or other objects” </a:t>
            </a:r>
          </a:p>
          <a:p>
            <a:pPr marL="342900" lvl="1" indent="-342900" algn="r" eaLnBrk="1" hangingPunct="1">
              <a:buClr>
                <a:srgbClr val="86D1EC"/>
              </a:buClr>
              <a:buSzPct val="90000"/>
              <a:buFont typeface="Arial" pitchFamily="34" charset="0"/>
              <a:buNone/>
              <a:defRPr/>
            </a:pPr>
            <a:r>
              <a:rPr lang="en-GB" sz="8000" b="1" dirty="0" smtClean="0">
                <a:solidFill>
                  <a:schemeClr val="tx1">
                    <a:lumMod val="75000"/>
                    <a:lumOff val="25000"/>
                  </a:schemeClr>
                </a:solidFill>
                <a:latin typeface="Arial" charset="0"/>
                <a:cs typeface="Arial" charset="0"/>
              </a:rPr>
              <a:t>World Health Organization (2009)</a:t>
            </a:r>
          </a:p>
          <a:p>
            <a:pPr marL="342900" lvl="1" indent="-342900" algn="r" eaLnBrk="1" hangingPunct="1">
              <a:buClr>
                <a:srgbClr val="86D1EC"/>
              </a:buClr>
              <a:buSzPct val="90000"/>
              <a:buFont typeface="Arial" pitchFamily="34" charset="0"/>
              <a:buNone/>
              <a:defRPr/>
            </a:pPr>
            <a:r>
              <a:rPr lang="en-GB" sz="8000" b="1" dirty="0" smtClean="0">
                <a:solidFill>
                  <a:schemeClr val="tx1">
                    <a:lumMod val="75000"/>
                    <a:lumOff val="25000"/>
                  </a:schemeClr>
                </a:solidFill>
                <a:latin typeface="Arial" charset="0"/>
                <a:cs typeface="Arial" charset="0"/>
              </a:rPr>
              <a:t>London Borough of Redbridge (2012)</a:t>
            </a:r>
          </a:p>
          <a:p>
            <a:pPr marL="342900" lvl="1" indent="-342900" algn="l" eaLnBrk="1" hangingPunct="1">
              <a:buSzPct val="90000"/>
              <a:buFont typeface="Arial" pitchFamily="34" charset="0"/>
              <a:buChar char="•"/>
              <a:defRPr/>
            </a:pPr>
            <a:endParaRPr lang="en-GB" sz="14400" b="1" dirty="0" smtClean="0">
              <a:solidFill>
                <a:schemeClr val="tx1">
                  <a:lumMod val="75000"/>
                  <a:lumOff val="25000"/>
                </a:schemeClr>
              </a:solidFill>
              <a:latin typeface="Arial" charset="0"/>
              <a:cs typeface="Arial" charset="0"/>
            </a:endParaRPr>
          </a:p>
        </p:txBody>
      </p:sp>
      <p:pic>
        <p:nvPicPr>
          <p:cNvPr id="22532" name="Picture 6" descr="CSP MASTER LOGO cmyk.eps"/>
          <p:cNvPicPr>
            <a:picLocks noChangeAspect="1"/>
          </p:cNvPicPr>
          <p:nvPr/>
        </p:nvPicPr>
        <p:blipFill>
          <a:blip r:embed="rId3"/>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7"/>
          <p:cNvPicPr>
            <a:picLocks noChangeAspect="1"/>
          </p:cNvPicPr>
          <p:nvPr/>
        </p:nvPicPr>
        <p:blipFill>
          <a:blip r:embed="rId3"/>
          <a:srcRect/>
          <a:stretch>
            <a:fillRect/>
          </a:stretch>
        </p:blipFill>
        <p:spPr bwMode="auto">
          <a:xfrm>
            <a:off x="-2971800" y="-3124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950075"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References</a:t>
            </a: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064500" cy="5040312"/>
          </a:xfrm>
        </p:spPr>
        <p:txBody>
          <a:bodyPr rtlCol="0">
            <a:normAutofit fontScale="32500" lnSpcReduction="20000"/>
          </a:bodyPr>
          <a:lstStyle/>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National Institute for Health and Care Excellence (2012) Clinical Guideline 146 - Osteoporosis: assessing the risk of fragility fracture. Available: </a:t>
            </a:r>
            <a:r>
              <a:rPr lang="en-GB" sz="8000" b="1" dirty="0" smtClean="0">
                <a:solidFill>
                  <a:prstClr val="black">
                    <a:lumMod val="75000"/>
                    <a:lumOff val="25000"/>
                  </a:prstClr>
                </a:solidFill>
                <a:latin typeface="Arial" charset="0"/>
                <a:cs typeface="Arial" charset="0"/>
                <a:hlinkClick r:id="rId4"/>
              </a:rPr>
              <a:t>http://www.nice.org.uk/nicemedia/live/13857/60399/60399.pdf</a:t>
            </a: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Patient Safety Observatory. (2007) Slips, trips and falls in Hospital, National Patient Safety Agency.</a:t>
            </a: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World Health Organization Website: </a:t>
            </a:r>
            <a:r>
              <a:rPr lang="en-GB" sz="8000" b="1" dirty="0" smtClean="0">
                <a:solidFill>
                  <a:prstClr val="black">
                    <a:lumMod val="75000"/>
                    <a:lumOff val="25000"/>
                  </a:prstClr>
                </a:solidFill>
                <a:latin typeface="Arial" charset="0"/>
                <a:cs typeface="Arial" charset="0"/>
                <a:hlinkClick r:id="rId5"/>
              </a:rPr>
              <a:t>http://www.who.int/violence_injury_prevention/other_injury/falls/en/index.html</a:t>
            </a: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p:txBody>
      </p:sp>
      <p:pic>
        <p:nvPicPr>
          <p:cNvPr id="55300" name="Picture 6" descr="CSP MASTER LOGO cmyk.eps"/>
          <p:cNvPicPr>
            <a:picLocks noChangeAspect="1"/>
          </p:cNvPicPr>
          <p:nvPr/>
        </p:nvPicPr>
        <p:blipFill>
          <a:blip r:embed="rId6"/>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p:cNvPicPr>
            <a:picLocks noChangeAspect="1"/>
          </p:cNvPicPr>
          <p:nvPr/>
        </p:nvPicPr>
        <p:blipFill>
          <a:blip r:embed="rId2"/>
          <a:srcRect/>
          <a:stretch>
            <a:fillRect/>
          </a:stretch>
        </p:blipFill>
        <p:spPr bwMode="auto">
          <a:xfrm>
            <a:off x="-2971800" y="-3124200"/>
            <a:ext cx="17322800" cy="15633700"/>
          </a:xfrm>
          <a:prstGeom prst="rect">
            <a:avLst/>
          </a:prstGeom>
          <a:noFill/>
          <a:ln w="9525">
            <a:noFill/>
            <a:miter lim="800000"/>
            <a:headEnd/>
            <a:tailEnd/>
          </a:ln>
        </p:spPr>
      </p:pic>
      <p:sp>
        <p:nvSpPr>
          <p:cNvPr id="2" name="Text Placeholder 1"/>
          <p:cNvSpPr>
            <a:spLocks noGrp="1"/>
          </p:cNvSpPr>
          <p:nvPr>
            <p:ph type="body" sz="quarter" idx="13"/>
          </p:nvPr>
        </p:nvSpPr>
        <p:spPr>
          <a:xfrm>
            <a:off x="468313" y="1628775"/>
            <a:ext cx="8424862" cy="936625"/>
          </a:xfrm>
        </p:spPr>
        <p:txBody>
          <a:bodyPr/>
          <a:lstStyle/>
          <a:p>
            <a:pPr algn="ctr">
              <a:buFont typeface="Arial" pitchFamily="34" charset="0"/>
              <a:buNone/>
              <a:defRPr/>
            </a:pPr>
            <a:r>
              <a:rPr lang="en-GB" sz="4400"/>
              <a:t>Thank you for listening</a:t>
            </a:r>
          </a:p>
        </p:txBody>
      </p:sp>
      <p:sp>
        <p:nvSpPr>
          <p:cNvPr id="57347" name="Content Placeholder 2"/>
          <p:cNvSpPr>
            <a:spLocks noGrp="1"/>
          </p:cNvSpPr>
          <p:nvPr>
            <p:ph idx="1"/>
          </p:nvPr>
        </p:nvSpPr>
        <p:spPr>
          <a:xfrm>
            <a:off x="457200" y="2714625"/>
            <a:ext cx="8229600" cy="3411538"/>
          </a:xfrm>
        </p:spPr>
        <p:txBody>
          <a:bodyPr/>
          <a:lstStyle/>
          <a:p>
            <a:pPr algn="ctr">
              <a:buFont typeface="Arial" charset="0"/>
              <a:buNone/>
            </a:pPr>
            <a:endParaRPr lang="en-GB" dirty="0" smtClean="0">
              <a:latin typeface="Arial" charset="0"/>
              <a:cs typeface="Arial" charset="0"/>
            </a:endParaRPr>
          </a:p>
          <a:p>
            <a:pPr algn="ctr">
              <a:buFont typeface="Arial" charset="0"/>
              <a:buNone/>
            </a:pPr>
            <a:r>
              <a:rPr lang="en-GB" dirty="0" smtClean="0">
                <a:latin typeface="Arial" charset="0"/>
                <a:cs typeface="Arial" charset="0"/>
                <a:hlinkClick r:id="rId3"/>
              </a:rPr>
              <a:t>www.csp.org.uk/costoffalls</a:t>
            </a:r>
          </a:p>
          <a:p>
            <a:pPr algn="ctr">
              <a:buFont typeface="Arial" charset="0"/>
              <a:buNone/>
            </a:pPr>
            <a:endParaRPr lang="en-GB" dirty="0" smtClean="0">
              <a:latin typeface="Arial" charset="0"/>
              <a:cs typeface="Arial" charset="0"/>
              <a:hlinkClick r:id="rId3"/>
            </a:endParaRPr>
          </a:p>
          <a:p>
            <a:pPr algn="ctr">
              <a:buFont typeface="Arial" charset="0"/>
              <a:buNone/>
            </a:pPr>
            <a:r>
              <a:rPr lang="en-GB" dirty="0" smtClean="0">
                <a:latin typeface="Arial" charset="0"/>
                <a:cs typeface="Arial" charset="0"/>
                <a:hlinkClick r:id="rId3"/>
              </a:rPr>
              <a:t>bennettk@csp.org.uk</a:t>
            </a:r>
            <a:endParaRPr lang="en-GB" dirty="0" smtClean="0">
              <a:latin typeface="Arial" charset="0"/>
              <a:cs typeface="Arial" charset="0"/>
            </a:endParaRPr>
          </a:p>
          <a:p>
            <a:pPr algn="ctr">
              <a:buFont typeface="Arial" charset="0"/>
              <a:buNone/>
            </a:pPr>
            <a:endParaRPr lang="en-GB" dirty="0" smtClean="0">
              <a:latin typeface="Arial" charset="0"/>
              <a:cs typeface="Arial" charset="0"/>
            </a:endParaRPr>
          </a:p>
          <a:p>
            <a:pPr algn="ctr">
              <a:buFont typeface="Arial" charset="0"/>
              <a:buNone/>
            </a:pPr>
            <a:r>
              <a:rPr lang="en-GB" b="1" dirty="0" smtClean="0">
                <a:latin typeface="Arial" charset="0"/>
                <a:cs typeface="Arial" charset="0"/>
              </a:rPr>
              <a:t>@</a:t>
            </a:r>
            <a:r>
              <a:rPr lang="en-GB" b="1" dirty="0" err="1" smtClean="0">
                <a:latin typeface="Arial" charset="0"/>
                <a:cs typeface="Arial" charset="0"/>
              </a:rPr>
              <a:t>thecsp</a:t>
            </a:r>
            <a:endParaRPr lang="en-GB" b="1" dirty="0" smtClean="0">
              <a:latin typeface="Arial" charset="0"/>
              <a:cs typeface="Arial" charset="0"/>
            </a:endParaRPr>
          </a:p>
          <a:p>
            <a:pPr algn="ctr">
              <a:buFont typeface="Arial" charset="0"/>
              <a:buNone/>
            </a:pPr>
            <a:endParaRPr lang="en-GB"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589713"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6000" b="1" spc="-150" dirty="0" smtClean="0">
                <a:solidFill>
                  <a:srgbClr val="4E5590"/>
                </a:solidFill>
                <a:latin typeface="Arial Bold"/>
                <a:cs typeface="Arial Bold"/>
              </a:rPr>
              <a:t>Statistics - Falls</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24579" name="Subtitle 2"/>
          <p:cNvSpPr>
            <a:spLocks noGrp="1"/>
          </p:cNvSpPr>
          <p:nvPr>
            <p:ph type="subTitle" idx="1"/>
          </p:nvPr>
        </p:nvSpPr>
        <p:spPr>
          <a:xfrm>
            <a:off x="539750" y="1341438"/>
            <a:ext cx="8353425" cy="4873625"/>
          </a:xfrm>
        </p:spPr>
        <p:txBody>
          <a:bodyPr/>
          <a:lstStyle/>
          <a:p>
            <a:pPr marL="342900" lvl="1" indent="-342900" algn="l" eaLnBrk="1" hangingPunct="1">
              <a:lnSpc>
                <a:spcPct val="80000"/>
              </a:lnSpc>
              <a:buFont typeface="Arial" charset="0"/>
              <a:buChar char="•"/>
            </a:pPr>
            <a:endParaRPr lang="en-GB" sz="600" b="1" smtClean="0">
              <a:solidFill>
                <a:srgbClr val="404040"/>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35-50% of adults over 65</a:t>
            </a:r>
          </a:p>
          <a:p>
            <a:pPr marL="342900" lvl="1" indent="-342900" algn="l" eaLnBrk="1" hangingPunct="1">
              <a:lnSpc>
                <a:spcPct val="80000"/>
              </a:lnSpc>
              <a:buSzPct val="90000"/>
              <a:buFont typeface="Arial" charset="0"/>
              <a:buChar char="•"/>
            </a:pPr>
            <a:endParaRPr lang="en-GB" sz="500" b="1" smtClean="0">
              <a:solidFill>
                <a:schemeClr val="tx1"/>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45% community dwelling adults over 80</a:t>
            </a:r>
          </a:p>
          <a:p>
            <a:pPr marL="342900" lvl="1" indent="-342900" algn="l" eaLnBrk="1" hangingPunct="1">
              <a:lnSpc>
                <a:spcPct val="80000"/>
              </a:lnSpc>
              <a:buSzPct val="90000"/>
              <a:buFont typeface="Arial" charset="0"/>
              <a:buChar char="•"/>
            </a:pPr>
            <a:endParaRPr lang="en-GB" sz="500" b="1" smtClean="0">
              <a:solidFill>
                <a:schemeClr val="tx1"/>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Major cause of disability people aged over 75 in the UK</a:t>
            </a:r>
          </a:p>
          <a:p>
            <a:pPr marL="342900" lvl="1" indent="-342900" algn="l" eaLnBrk="1" hangingPunct="1">
              <a:lnSpc>
                <a:spcPct val="80000"/>
              </a:lnSpc>
              <a:buSzPct val="90000"/>
              <a:buFont typeface="Arial" charset="0"/>
              <a:buChar char="•"/>
            </a:pPr>
            <a:endParaRPr lang="en-GB" sz="500" b="1" smtClean="0">
              <a:solidFill>
                <a:schemeClr val="tx1"/>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Three times higher in Hospital and Care Homes</a:t>
            </a:r>
          </a:p>
          <a:p>
            <a:pPr marL="342900" lvl="1" indent="-342900" algn="l" eaLnBrk="1" hangingPunct="1">
              <a:lnSpc>
                <a:spcPct val="80000"/>
              </a:lnSpc>
              <a:buSzPct val="90000"/>
              <a:buFont typeface="Arial" charset="0"/>
              <a:buChar char="•"/>
            </a:pPr>
            <a:endParaRPr lang="en-GB" sz="500" b="1" smtClean="0">
              <a:solidFill>
                <a:schemeClr val="tx1"/>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Increasing at a rate of about 2% per year</a:t>
            </a:r>
          </a:p>
          <a:p>
            <a:pPr marL="342900" lvl="1" indent="-342900" algn="l" eaLnBrk="1" hangingPunct="1">
              <a:lnSpc>
                <a:spcPct val="80000"/>
              </a:lnSpc>
              <a:buSzPct val="90000"/>
              <a:buFont typeface="Arial" charset="0"/>
              <a:buChar char="•"/>
            </a:pPr>
            <a:endParaRPr lang="en-GB" sz="500" b="1" smtClean="0">
              <a:solidFill>
                <a:schemeClr val="tx1"/>
              </a:solidFill>
              <a:latin typeface="Arial" charset="0"/>
              <a:cs typeface="Arial" charset="0"/>
            </a:endParaRP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Of the 86,000 hip fractures per year, 95% due to a fall</a:t>
            </a:r>
          </a:p>
          <a:p>
            <a:pPr marL="342900" lvl="1" indent="-342900" algn="l" eaLnBrk="1" hangingPunct="1">
              <a:lnSpc>
                <a:spcPct val="80000"/>
              </a:lnSpc>
              <a:buSzPct val="90000"/>
              <a:buFont typeface="Arial" charset="0"/>
              <a:buChar char="•"/>
            </a:pPr>
            <a:r>
              <a:rPr lang="en-GB" sz="2400" b="1" smtClean="0">
                <a:solidFill>
                  <a:schemeClr val="tx1"/>
                </a:solidFill>
                <a:latin typeface="Arial" charset="0"/>
                <a:cs typeface="Arial" charset="0"/>
              </a:rPr>
              <a:t>640,000 presentations to A+E departments each year</a:t>
            </a:r>
          </a:p>
          <a:p>
            <a:pPr marL="342900" lvl="1" indent="-342900" algn="l" eaLnBrk="1" hangingPunct="1">
              <a:lnSpc>
                <a:spcPct val="80000"/>
              </a:lnSpc>
              <a:buSzPct val="90000"/>
              <a:buFont typeface="Arial" charset="0"/>
              <a:buChar char="•"/>
            </a:pPr>
            <a:r>
              <a:rPr lang="en-GB" altLang="en-US" sz="2400" b="1" smtClean="0">
                <a:solidFill>
                  <a:schemeClr val="tx1"/>
                </a:solidFill>
                <a:latin typeface="Arial" charset="0"/>
                <a:cs typeface="Arial" charset="0"/>
              </a:rPr>
              <a:t>500 older people admitted to Hospital every day:   33 never go home</a:t>
            </a:r>
            <a:endParaRPr lang="en-GB" b="1" smtClean="0">
              <a:solidFill>
                <a:schemeClr val="tx1"/>
              </a:solidFill>
              <a:latin typeface="Arial" charset="0"/>
              <a:cs typeface="Arial" charset="0"/>
            </a:endParaRPr>
          </a:p>
          <a:p>
            <a:pPr marL="342900" lvl="1" indent="-342900" eaLnBrk="1" hangingPunct="1">
              <a:lnSpc>
                <a:spcPct val="80000"/>
              </a:lnSpc>
              <a:buClr>
                <a:srgbClr val="86D1EC"/>
              </a:buClr>
              <a:buSzPct val="90000"/>
            </a:pPr>
            <a:endParaRPr lang="en-GB" sz="600" b="1" smtClean="0">
              <a:solidFill>
                <a:srgbClr val="404040"/>
              </a:solidFill>
              <a:latin typeface="Arial" charset="0"/>
              <a:cs typeface="Arial" charset="0"/>
            </a:endParaRPr>
          </a:p>
          <a:p>
            <a:pPr marL="342900" lvl="1" indent="-342900" eaLnBrk="1" hangingPunct="1">
              <a:lnSpc>
                <a:spcPct val="80000"/>
              </a:lnSpc>
              <a:buClr>
                <a:srgbClr val="86D1EC"/>
              </a:buClr>
              <a:buSzPct val="90000"/>
            </a:pPr>
            <a:endParaRPr lang="en-GB" sz="600" b="1" smtClean="0">
              <a:solidFill>
                <a:srgbClr val="404040"/>
              </a:solidFill>
              <a:latin typeface="Arial" charset="0"/>
              <a:cs typeface="Arial" charset="0"/>
            </a:endParaRPr>
          </a:p>
          <a:p>
            <a:pPr marL="342900" lvl="1" indent="-342900" algn="r" eaLnBrk="1" hangingPunct="1">
              <a:lnSpc>
                <a:spcPct val="80000"/>
              </a:lnSpc>
              <a:buClr>
                <a:srgbClr val="86D1EC"/>
              </a:buClr>
              <a:buSzPct val="90000"/>
            </a:pPr>
            <a:r>
              <a:rPr lang="en-GB" sz="1200" b="1" smtClean="0">
                <a:solidFill>
                  <a:srgbClr val="404040"/>
                </a:solidFill>
                <a:latin typeface="Arial" charset="0"/>
                <a:cs typeface="Arial" charset="0"/>
              </a:rPr>
              <a:t>Department of Health (2001)(2009)</a:t>
            </a:r>
          </a:p>
          <a:p>
            <a:pPr marL="342900" lvl="1" indent="-342900" algn="r" eaLnBrk="1" hangingPunct="1">
              <a:lnSpc>
                <a:spcPct val="80000"/>
              </a:lnSpc>
              <a:buClr>
                <a:srgbClr val="86D1EC"/>
              </a:buClr>
              <a:buSzPct val="90000"/>
            </a:pPr>
            <a:r>
              <a:rPr lang="en-GB" sz="1200" b="1" smtClean="0">
                <a:solidFill>
                  <a:srgbClr val="404040"/>
                </a:solidFill>
                <a:latin typeface="Arial" charset="0"/>
                <a:cs typeface="Arial" charset="0"/>
              </a:rPr>
              <a:t>American Geriatrics Society, British Geriatrics Society, American Association of Orthopaedic Surgeons (2001)</a:t>
            </a:r>
          </a:p>
          <a:p>
            <a:pPr marL="342900" lvl="1" indent="-342900" algn="r" eaLnBrk="1" hangingPunct="1">
              <a:lnSpc>
                <a:spcPct val="80000"/>
              </a:lnSpc>
              <a:buClr>
                <a:srgbClr val="86D1EC"/>
              </a:buClr>
              <a:buSzPct val="90000"/>
            </a:pPr>
            <a:r>
              <a:rPr lang="en-GB" sz="1200" b="1" smtClean="0">
                <a:solidFill>
                  <a:srgbClr val="404040"/>
                </a:solidFill>
                <a:latin typeface="Arial" charset="0"/>
                <a:cs typeface="Arial" charset="0"/>
              </a:rPr>
              <a:t>Chartered Society of Physiotherapy (2011)</a:t>
            </a:r>
          </a:p>
          <a:p>
            <a:pPr marL="342900" lvl="1" indent="-342900" algn="r" eaLnBrk="1" hangingPunct="1">
              <a:lnSpc>
                <a:spcPct val="80000"/>
              </a:lnSpc>
              <a:buClr>
                <a:srgbClr val="86D1EC"/>
              </a:buClr>
              <a:buSzPct val="90000"/>
            </a:pPr>
            <a:r>
              <a:rPr lang="en-GB" sz="1200" b="1" smtClean="0">
                <a:solidFill>
                  <a:srgbClr val="404040"/>
                </a:solidFill>
                <a:latin typeface="Arial" charset="0"/>
                <a:cs typeface="Arial" charset="0"/>
              </a:rPr>
              <a:t>British Geriatrics Society (2014)</a:t>
            </a:r>
          </a:p>
          <a:p>
            <a:pPr marL="342900" lvl="1" indent="-342900" algn="l" eaLnBrk="1" hangingPunct="1">
              <a:lnSpc>
                <a:spcPct val="80000"/>
              </a:lnSpc>
              <a:buSzPct val="90000"/>
              <a:buFont typeface="Arial" charset="0"/>
              <a:buChar char="•"/>
            </a:pPr>
            <a:endParaRPr lang="en-GB" sz="3600" b="1" smtClean="0">
              <a:solidFill>
                <a:srgbClr val="404040"/>
              </a:solidFill>
              <a:latin typeface="Arial" charset="0"/>
              <a:cs typeface="Arial" charset="0"/>
            </a:endParaRPr>
          </a:p>
          <a:p>
            <a:pPr algn="l" eaLnBrk="1" hangingPunct="1">
              <a:lnSpc>
                <a:spcPct val="80000"/>
              </a:lnSpc>
            </a:pPr>
            <a:endParaRPr lang="en-GB" sz="800" smtClean="0">
              <a:solidFill>
                <a:srgbClr val="003399"/>
              </a:solidFill>
              <a:latin typeface="Frutiger 55 Roman"/>
            </a:endParaRPr>
          </a:p>
        </p:txBody>
      </p:sp>
      <p:pic>
        <p:nvPicPr>
          <p:cNvPr id="24580" name="Picture 6" descr="CSP MASTER LOGO cmyk.eps"/>
          <p:cNvPicPr>
            <a:picLocks noChangeAspect="1"/>
          </p:cNvPicPr>
          <p:nvPr/>
        </p:nvPicPr>
        <p:blipFill>
          <a:blip r:embed="rId3"/>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589713"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6000" b="1" spc="-150" dirty="0" smtClean="0">
                <a:solidFill>
                  <a:srgbClr val="4E5590"/>
                </a:solidFill>
                <a:latin typeface="Arial Bold"/>
                <a:cs typeface="Arial Bold"/>
              </a:rPr>
              <a:t>Statistics - Costs</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424863" cy="5040312"/>
          </a:xfrm>
        </p:spPr>
        <p:txBody>
          <a:bodyPr>
            <a:normAutofit lnSpcReduction="10000"/>
          </a:bodyPr>
          <a:lstStyle/>
          <a:p>
            <a:pPr marL="342900" lvl="1" indent="-342900" algn="l" eaLnBrk="1" hangingPunct="1">
              <a:lnSpc>
                <a:spcPct val="80000"/>
              </a:lnSpc>
              <a:buSzPct val="90000"/>
              <a:buFont typeface="Arial" pitchFamily="34" charset="0"/>
              <a:buChar char="•"/>
              <a:defRPr/>
            </a:pPr>
            <a:r>
              <a:rPr lang="en-GB" sz="3600" b="1" dirty="0" smtClean="0">
                <a:solidFill>
                  <a:srgbClr val="404040"/>
                </a:solidFill>
                <a:latin typeface="Arial" pitchFamily="34" charset="0"/>
                <a:cs typeface="Arial" pitchFamily="34" charset="0"/>
              </a:rPr>
              <a:t>Financial</a:t>
            </a:r>
          </a:p>
          <a:p>
            <a:pPr marL="342900" lvl="1" indent="-342900" algn="l" eaLnBrk="1" hangingPunct="1">
              <a:lnSpc>
                <a:spcPct val="80000"/>
              </a:lnSpc>
              <a:buSzPct val="90000"/>
              <a:buFont typeface="Arial" pitchFamily="34" charset="0"/>
              <a:buChar char="•"/>
              <a:defRPr/>
            </a:pPr>
            <a:endParaRPr lang="en-GB" sz="600" b="1" dirty="0" smtClean="0">
              <a:solidFill>
                <a:srgbClr val="404040"/>
              </a:solidFill>
              <a:latin typeface="Arial" pitchFamily="34" charset="0"/>
              <a:cs typeface="Arial" pitchFamily="34" charset="0"/>
            </a:endParaRPr>
          </a:p>
          <a:p>
            <a:pPr marL="800100" lvl="2" indent="-342900" algn="l" eaLnBrk="1" hangingPunct="1">
              <a:lnSpc>
                <a:spcPct val="80000"/>
              </a:lnSpc>
              <a:buSzPct val="90000"/>
              <a:buFont typeface="Arial" pitchFamily="34" charset="0"/>
              <a:buChar char="‒"/>
              <a:defRPr/>
            </a:pPr>
            <a:r>
              <a:rPr lang="en-GB" sz="3200" b="1" dirty="0" smtClean="0">
                <a:solidFill>
                  <a:srgbClr val="404040"/>
                </a:solidFill>
                <a:latin typeface="Arial" pitchFamily="34" charset="0"/>
                <a:cs typeface="Arial" pitchFamily="34" charset="0"/>
              </a:rPr>
              <a:t>NHS - £1.8 billion per year</a:t>
            </a:r>
          </a:p>
          <a:p>
            <a:pPr marL="800100" lvl="2" indent="-342900" algn="l" eaLnBrk="1" hangingPunct="1">
              <a:lnSpc>
                <a:spcPct val="80000"/>
              </a:lnSpc>
              <a:buSzPct val="90000"/>
              <a:buFont typeface="Arial" pitchFamily="34" charset="0"/>
              <a:buNone/>
              <a:defRPr/>
            </a:pPr>
            <a:endParaRPr lang="en-GB" sz="500" b="1" dirty="0" smtClean="0">
              <a:solidFill>
                <a:srgbClr val="404040"/>
              </a:solidFill>
              <a:latin typeface="Arial" pitchFamily="34" charset="0"/>
              <a:cs typeface="Arial" pitchFamily="34" charset="0"/>
            </a:endParaRPr>
          </a:p>
          <a:p>
            <a:pPr marL="800100" lvl="2" indent="-342900" algn="l" eaLnBrk="1" hangingPunct="1">
              <a:lnSpc>
                <a:spcPct val="80000"/>
              </a:lnSpc>
              <a:buSzPct val="90000"/>
              <a:buFont typeface="Arial" pitchFamily="34" charset="0"/>
              <a:buChar char="‒"/>
              <a:defRPr/>
            </a:pPr>
            <a:r>
              <a:rPr lang="en-GB" sz="3200" b="1" dirty="0" smtClean="0">
                <a:solidFill>
                  <a:srgbClr val="404040"/>
                </a:solidFill>
                <a:latin typeface="Arial" pitchFamily="34" charset="0"/>
                <a:cs typeface="Arial" pitchFamily="34" charset="0"/>
              </a:rPr>
              <a:t>2009-2010</a:t>
            </a:r>
          </a:p>
          <a:p>
            <a:pPr marL="1257300" lvl="3" indent="-342900" algn="l" eaLnBrk="1" hangingPunct="1">
              <a:lnSpc>
                <a:spcPct val="80000"/>
              </a:lnSpc>
              <a:buSzPct val="90000"/>
              <a:buFont typeface="Arial" pitchFamily="34" charset="0"/>
              <a:buChar char="→"/>
              <a:defRPr/>
            </a:pPr>
            <a:r>
              <a:rPr lang="en-GB" sz="2800" b="1" dirty="0" smtClean="0">
                <a:solidFill>
                  <a:srgbClr val="404040"/>
                </a:solidFill>
                <a:latin typeface="Arial" pitchFamily="34" charset="0"/>
                <a:cs typeface="Arial" pitchFamily="34" charset="0"/>
              </a:rPr>
              <a:t> </a:t>
            </a:r>
            <a:r>
              <a:rPr lang="en-GB" sz="2400" b="1" dirty="0" smtClean="0">
                <a:solidFill>
                  <a:srgbClr val="404040"/>
                </a:solidFill>
                <a:latin typeface="Arial" pitchFamily="34" charset="0"/>
                <a:cs typeface="Arial" pitchFamily="34" charset="0"/>
              </a:rPr>
              <a:t>Hip #					£10170 	(inpatient)</a:t>
            </a:r>
          </a:p>
          <a:p>
            <a:pPr marL="1257300" lvl="3" indent="-342900" algn="l" eaLnBrk="1" hangingPunct="1">
              <a:lnSpc>
                <a:spcPct val="80000"/>
              </a:lnSpc>
              <a:buSzPct val="90000"/>
              <a:buFont typeface="Arial" pitchFamily="34" charset="0"/>
              <a:buChar char="→"/>
              <a:defRPr/>
            </a:pPr>
            <a:r>
              <a:rPr lang="en-GB" sz="2400" b="1" dirty="0" smtClean="0">
                <a:solidFill>
                  <a:srgbClr val="404040"/>
                </a:solidFill>
                <a:latin typeface="Arial" pitchFamily="34" charset="0"/>
                <a:cs typeface="Arial" pitchFamily="34" charset="0"/>
              </a:rPr>
              <a:t> Upper Arm	#		£1300 	(in + outpatient)</a:t>
            </a:r>
          </a:p>
          <a:p>
            <a:pPr marL="1257300" lvl="3" indent="-342900" algn="l" eaLnBrk="1" hangingPunct="1">
              <a:lnSpc>
                <a:spcPct val="80000"/>
              </a:lnSpc>
              <a:buSzPct val="90000"/>
              <a:buFont typeface="Arial" pitchFamily="34" charset="0"/>
              <a:buChar char="→"/>
              <a:defRPr/>
            </a:pPr>
            <a:r>
              <a:rPr lang="en-GB" sz="2400" b="1" dirty="0" smtClean="0">
                <a:solidFill>
                  <a:srgbClr val="404040"/>
                </a:solidFill>
                <a:latin typeface="Arial" pitchFamily="34" charset="0"/>
                <a:cs typeface="Arial" pitchFamily="34" charset="0"/>
              </a:rPr>
              <a:t> Back	#				£3246		(in + outpatient)</a:t>
            </a:r>
          </a:p>
          <a:p>
            <a:pPr marL="1257300" lvl="3" indent="-342900" algn="l" eaLnBrk="1" hangingPunct="1">
              <a:lnSpc>
                <a:spcPct val="80000"/>
              </a:lnSpc>
              <a:buSzPct val="90000"/>
              <a:buFont typeface="Arial" pitchFamily="34" charset="0"/>
              <a:buChar char="→"/>
              <a:defRPr/>
            </a:pPr>
            <a:r>
              <a:rPr lang="en-GB" sz="2400" b="1" dirty="0" smtClean="0">
                <a:solidFill>
                  <a:srgbClr val="404040"/>
                </a:solidFill>
                <a:latin typeface="Arial" pitchFamily="34" charset="0"/>
                <a:cs typeface="Arial" pitchFamily="34" charset="0"/>
              </a:rPr>
              <a:t> Wrist	#				£1082 	(in + outpatient)</a:t>
            </a:r>
          </a:p>
          <a:p>
            <a:pPr marL="1257300" lvl="3" indent="-342900" eaLnBrk="1" hangingPunct="1">
              <a:lnSpc>
                <a:spcPct val="80000"/>
              </a:lnSpc>
              <a:buSzPct val="90000"/>
              <a:buFont typeface="Arial" pitchFamily="34" charset="0"/>
              <a:buNone/>
              <a:defRPr/>
            </a:pPr>
            <a:endParaRPr lang="en-GB" altLang="en-US" sz="2800" b="1" dirty="0" smtClean="0">
              <a:solidFill>
                <a:srgbClr val="404040"/>
              </a:solidFill>
              <a:latin typeface="Arial" pitchFamily="34" charset="0"/>
              <a:cs typeface="Arial" pitchFamily="34" charset="0"/>
            </a:endParaRPr>
          </a:p>
          <a:p>
            <a:pPr marL="1257300" lvl="3" indent="-342900" algn="l" eaLnBrk="1" hangingPunct="1">
              <a:lnSpc>
                <a:spcPct val="80000"/>
              </a:lnSpc>
              <a:buSzPct val="90000"/>
              <a:buFont typeface="Arial" pitchFamily="34" charset="0"/>
              <a:buNone/>
              <a:defRPr/>
            </a:pPr>
            <a:r>
              <a:rPr lang="en-GB" altLang="en-US" sz="2800" b="1" dirty="0" smtClean="0">
                <a:solidFill>
                  <a:schemeClr val="tx1"/>
                </a:solidFill>
                <a:latin typeface="Arial" pitchFamily="34" charset="0"/>
                <a:cs typeface="Arial" pitchFamily="34" charset="0"/>
              </a:rPr>
              <a:t>75-80% of falls are not reported</a:t>
            </a:r>
          </a:p>
          <a:p>
            <a:pPr marL="1257300" lvl="3" indent="-342900" eaLnBrk="1" hangingPunct="1">
              <a:lnSpc>
                <a:spcPct val="80000"/>
              </a:lnSpc>
              <a:buSzPct val="90000"/>
              <a:buFont typeface="Arial" pitchFamily="34" charset="0"/>
              <a:buChar char="→"/>
              <a:defRPr/>
            </a:pPr>
            <a:endParaRPr lang="en-GB" sz="2800" b="1" dirty="0" smtClean="0">
              <a:solidFill>
                <a:srgbClr val="404040"/>
              </a:solidFill>
              <a:latin typeface="Arial" pitchFamily="34" charset="0"/>
              <a:cs typeface="Arial" pitchFamily="34" charset="0"/>
            </a:endParaRPr>
          </a:p>
          <a:p>
            <a:pPr marL="1257300" lvl="3" indent="-342900" algn="l" eaLnBrk="1" hangingPunct="1">
              <a:lnSpc>
                <a:spcPct val="80000"/>
              </a:lnSpc>
              <a:buSzPct val="90000"/>
              <a:buFont typeface="Arial" pitchFamily="34" charset="0"/>
              <a:buChar char="→"/>
              <a:defRPr/>
            </a:pPr>
            <a:endParaRPr lang="en-GB" sz="600" b="1" dirty="0" smtClean="0">
              <a:solidFill>
                <a:srgbClr val="404040"/>
              </a:solidFill>
              <a:latin typeface="Arial" pitchFamily="34" charset="0"/>
              <a:cs typeface="Arial" pitchFamily="34" charset="0"/>
            </a:endParaRPr>
          </a:p>
          <a:p>
            <a:pPr marL="800100" lvl="2" indent="-342900" algn="r" eaLnBrk="1" hangingPunct="1">
              <a:lnSpc>
                <a:spcPct val="80000"/>
              </a:lnSpc>
              <a:buClr>
                <a:srgbClr val="7B46D0"/>
              </a:buClr>
              <a:buSzPct val="90000"/>
              <a:buFont typeface="Arial" pitchFamily="34" charset="0"/>
              <a:buNone/>
              <a:defRPr/>
            </a:pPr>
            <a:endParaRPr lang="en-GB" sz="1600" b="1" dirty="0" smtClean="0">
              <a:solidFill>
                <a:srgbClr val="404040"/>
              </a:solidFill>
              <a:latin typeface="Arial" pitchFamily="34" charset="0"/>
              <a:cs typeface="Arial" pitchFamily="34" charset="0"/>
            </a:endParaRPr>
          </a:p>
          <a:p>
            <a:pPr marL="800100" lvl="2" indent="-342900" algn="r" eaLnBrk="1" hangingPunct="1">
              <a:lnSpc>
                <a:spcPct val="80000"/>
              </a:lnSpc>
              <a:buClr>
                <a:srgbClr val="7B46D0"/>
              </a:buClr>
              <a:buSzPct val="90000"/>
              <a:buFont typeface="Arial" pitchFamily="34" charset="0"/>
              <a:buNone/>
              <a:defRPr/>
            </a:pPr>
            <a:endParaRPr lang="en-GB" sz="1600" b="1" dirty="0" smtClean="0">
              <a:solidFill>
                <a:srgbClr val="404040"/>
              </a:solidFill>
              <a:latin typeface="Arial" pitchFamily="34" charset="0"/>
              <a:cs typeface="Arial" pitchFamily="34" charset="0"/>
            </a:endParaRPr>
          </a:p>
          <a:p>
            <a:pPr marL="800100" lvl="2" indent="-342900" algn="r" eaLnBrk="1" hangingPunct="1">
              <a:lnSpc>
                <a:spcPct val="80000"/>
              </a:lnSpc>
              <a:buClr>
                <a:srgbClr val="7B46D0"/>
              </a:buClr>
              <a:buSzPct val="90000"/>
              <a:buFont typeface="Arial" pitchFamily="34" charset="0"/>
              <a:buNone/>
              <a:defRPr/>
            </a:pPr>
            <a:r>
              <a:rPr lang="en-GB" sz="1600" b="1" dirty="0" smtClean="0">
                <a:solidFill>
                  <a:srgbClr val="404040"/>
                </a:solidFill>
                <a:latin typeface="Arial" pitchFamily="34" charset="0"/>
                <a:cs typeface="Arial" pitchFamily="34" charset="0"/>
              </a:rPr>
              <a:t>National Institute for Health and Care Excellence (2014)</a:t>
            </a:r>
          </a:p>
          <a:p>
            <a:pPr marL="800100" lvl="2" indent="-342900" algn="r" eaLnBrk="1" hangingPunct="1">
              <a:lnSpc>
                <a:spcPct val="80000"/>
              </a:lnSpc>
              <a:buClr>
                <a:srgbClr val="7B46D0"/>
              </a:buClr>
              <a:buSzPct val="90000"/>
              <a:buFont typeface="Arial" pitchFamily="34" charset="0"/>
              <a:buNone/>
              <a:defRPr/>
            </a:pPr>
            <a:r>
              <a:rPr lang="en-GB" sz="1600" b="1" dirty="0" smtClean="0">
                <a:solidFill>
                  <a:srgbClr val="404040"/>
                </a:solidFill>
                <a:latin typeface="Arial" pitchFamily="34" charset="0"/>
                <a:cs typeface="Arial" pitchFamily="34" charset="0"/>
              </a:rPr>
              <a:t>Chartered Society of Physiotherapy (2011)</a:t>
            </a:r>
          </a:p>
          <a:p>
            <a:pPr marL="1257300" lvl="3" indent="-342900" algn="l" eaLnBrk="1" hangingPunct="1">
              <a:lnSpc>
                <a:spcPct val="80000"/>
              </a:lnSpc>
              <a:buSzPct val="90000"/>
              <a:buFont typeface="Arial" pitchFamily="34" charset="0"/>
              <a:buChar char="→"/>
              <a:defRPr/>
            </a:pPr>
            <a:endParaRPr lang="en-GB" sz="2800" b="1" dirty="0" smtClean="0">
              <a:solidFill>
                <a:srgbClr val="404040"/>
              </a:solidFill>
              <a:latin typeface="Arial" pitchFamily="34" charset="0"/>
              <a:cs typeface="Arial" pitchFamily="34" charset="0"/>
            </a:endParaRPr>
          </a:p>
          <a:p>
            <a:pPr algn="l" eaLnBrk="1" hangingPunct="1">
              <a:lnSpc>
                <a:spcPct val="80000"/>
              </a:lnSpc>
              <a:buFont typeface="Arial" pitchFamily="34" charset="0"/>
              <a:buNone/>
              <a:defRPr/>
            </a:pPr>
            <a:endParaRPr lang="en-GB" sz="800" dirty="0" smtClean="0">
              <a:solidFill>
                <a:srgbClr val="003399"/>
              </a:solidFill>
              <a:latin typeface="Frutiger 55 Roman"/>
            </a:endParaRPr>
          </a:p>
        </p:txBody>
      </p:sp>
      <p:pic>
        <p:nvPicPr>
          <p:cNvPr id="25604" name="Picture 6" descr="CSP MASTER LOGO cmyk.eps"/>
          <p:cNvPicPr>
            <a:picLocks noChangeAspect="1"/>
          </p:cNvPicPr>
          <p:nvPr/>
        </p:nvPicPr>
        <p:blipFill>
          <a:blip r:embed="rId3"/>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589713"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6000" b="1" spc="-150" dirty="0" smtClean="0">
                <a:solidFill>
                  <a:srgbClr val="4E5590"/>
                </a:solidFill>
                <a:latin typeface="Arial Bold"/>
                <a:cs typeface="Arial Bold"/>
              </a:rPr>
              <a:t>Statistics - Costs</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424863" cy="5040312"/>
          </a:xfrm>
        </p:spPr>
        <p:txBody>
          <a:bodyPr rtlCol="0">
            <a:normAutofit fontScale="25000" lnSpcReduction="20000"/>
          </a:bodyPr>
          <a:lstStyle/>
          <a:p>
            <a:pPr marL="342900" lvl="1" indent="-342900" algn="l" eaLnBrk="1" hangingPunct="1">
              <a:buSzPct val="90000"/>
              <a:buFont typeface="Arial" pitchFamily="34" charset="0"/>
              <a:buNone/>
              <a:defRPr/>
            </a:pPr>
            <a:r>
              <a:rPr lang="en-GB" sz="17600" b="1" dirty="0" smtClean="0">
                <a:solidFill>
                  <a:schemeClr val="tx1">
                    <a:lumMod val="75000"/>
                    <a:lumOff val="25000"/>
                  </a:schemeClr>
                </a:solidFill>
                <a:latin typeface="Arial" charset="0"/>
                <a:cs typeface="Arial" charset="0"/>
              </a:rPr>
              <a:t>	Human</a:t>
            </a:r>
          </a:p>
          <a:p>
            <a:pPr marL="342900" lvl="1" indent="-342900" algn="l" eaLnBrk="1" hangingPunct="1">
              <a:buSzPct val="90000"/>
              <a:buFont typeface="Arial" pitchFamily="34" charset="0"/>
              <a:buChar char="•"/>
              <a:defRPr/>
            </a:pPr>
            <a:endParaRPr lang="en-GB" sz="4800" b="1" dirty="0" smtClean="0">
              <a:solidFill>
                <a:schemeClr val="tx1">
                  <a:lumMod val="75000"/>
                  <a:lumOff val="25000"/>
                </a:schemeClr>
              </a:solidFill>
              <a:latin typeface="Arial" charset="0"/>
              <a:cs typeface="Arial" charset="0"/>
            </a:endParaRPr>
          </a:p>
          <a:p>
            <a:pPr marL="800100" lvl="2" indent="-342900" algn="l" eaLnBrk="1" hangingPunct="1">
              <a:buSzPct val="90000"/>
              <a:buFont typeface="Arial" pitchFamily="34" charset="0"/>
              <a:buChar char="‒"/>
              <a:defRPr/>
            </a:pPr>
            <a:r>
              <a:rPr lang="en-GB" sz="14000" b="1" dirty="0" smtClean="0">
                <a:solidFill>
                  <a:schemeClr val="tx1">
                    <a:lumMod val="75000"/>
                    <a:lumOff val="25000"/>
                  </a:schemeClr>
                </a:solidFill>
                <a:latin typeface="Arial" charset="0"/>
                <a:cs typeface="Arial" charset="0"/>
              </a:rPr>
              <a:t>Psychological Impact</a:t>
            </a:r>
          </a:p>
          <a:p>
            <a:pPr marL="800100" lvl="2" indent="-342900" algn="l" eaLnBrk="1" hangingPunct="1">
              <a:buSzPct val="90000"/>
              <a:buFont typeface="Arial" pitchFamily="34" charset="0"/>
              <a:buChar char="‒"/>
              <a:defRPr/>
            </a:pPr>
            <a:endParaRPr lang="en-GB" b="1" dirty="0" smtClean="0">
              <a:solidFill>
                <a:schemeClr val="tx1">
                  <a:lumMod val="75000"/>
                  <a:lumOff val="25000"/>
                </a:schemeClr>
              </a:solidFill>
              <a:latin typeface="Arial" charset="0"/>
              <a:cs typeface="Arial" charset="0"/>
            </a:endParaRPr>
          </a:p>
          <a:p>
            <a:pPr marL="800100" lvl="2" indent="-342900" algn="l" eaLnBrk="1" hangingPunct="1">
              <a:buSzPct val="90000"/>
              <a:buFont typeface="Arial" pitchFamily="34" charset="0"/>
              <a:buChar char="‒"/>
              <a:defRPr/>
            </a:pPr>
            <a:r>
              <a:rPr lang="en-GB" sz="14000" b="1" dirty="0" smtClean="0">
                <a:solidFill>
                  <a:schemeClr val="tx1">
                    <a:lumMod val="75000"/>
                    <a:lumOff val="25000"/>
                  </a:schemeClr>
                </a:solidFill>
                <a:latin typeface="Arial" charset="0"/>
                <a:cs typeface="Arial" charset="0"/>
              </a:rPr>
              <a:t>Disability</a:t>
            </a:r>
          </a:p>
          <a:p>
            <a:pPr marL="800100" lvl="2" indent="-342900" algn="l" eaLnBrk="1" hangingPunct="1">
              <a:buSzPct val="90000"/>
              <a:buFont typeface="Arial" pitchFamily="34" charset="0"/>
              <a:buChar char="‒"/>
              <a:defRPr/>
            </a:pPr>
            <a:endParaRPr lang="en-GB" b="1" dirty="0" smtClean="0">
              <a:solidFill>
                <a:schemeClr val="tx1">
                  <a:lumMod val="75000"/>
                  <a:lumOff val="25000"/>
                </a:schemeClr>
              </a:solidFill>
              <a:latin typeface="Arial" charset="0"/>
              <a:cs typeface="Arial" charset="0"/>
            </a:endParaRPr>
          </a:p>
          <a:p>
            <a:pPr marL="800100" lvl="2" indent="-342900" algn="l" eaLnBrk="1" hangingPunct="1">
              <a:buSzPct val="90000"/>
              <a:buFont typeface="Arial" pitchFamily="34" charset="0"/>
              <a:buChar char="‒"/>
              <a:defRPr/>
            </a:pPr>
            <a:r>
              <a:rPr lang="en-GB" sz="14000" b="1" dirty="0" smtClean="0">
                <a:solidFill>
                  <a:schemeClr val="tx1">
                    <a:lumMod val="75000"/>
                    <a:lumOff val="25000"/>
                  </a:schemeClr>
                </a:solidFill>
                <a:latin typeface="Arial" charset="0"/>
                <a:cs typeface="Arial" charset="0"/>
              </a:rPr>
              <a:t>Loss of Mobility</a:t>
            </a:r>
          </a:p>
          <a:p>
            <a:pPr marL="800100" lvl="2" indent="-342900" algn="l" eaLnBrk="1" hangingPunct="1">
              <a:buSzPct val="90000"/>
              <a:buFont typeface="Arial" pitchFamily="34" charset="0"/>
              <a:buChar char="‒"/>
              <a:defRPr/>
            </a:pPr>
            <a:endParaRPr lang="en-GB" b="1" dirty="0" smtClean="0">
              <a:solidFill>
                <a:schemeClr val="tx1">
                  <a:lumMod val="75000"/>
                  <a:lumOff val="25000"/>
                </a:schemeClr>
              </a:solidFill>
              <a:latin typeface="Arial" charset="0"/>
              <a:cs typeface="Arial" charset="0"/>
            </a:endParaRPr>
          </a:p>
          <a:p>
            <a:pPr marL="1257300" lvl="3" indent="-342900" algn="l" eaLnBrk="1" hangingPunct="1">
              <a:buSzPct val="90000"/>
              <a:buFont typeface="Arial" pitchFamily="34" charset="0"/>
              <a:buChar char="→"/>
              <a:defRPr/>
            </a:pPr>
            <a:r>
              <a:rPr lang="en-GB" sz="11200" b="1" dirty="0" smtClean="0">
                <a:solidFill>
                  <a:schemeClr val="tx1">
                    <a:lumMod val="75000"/>
                    <a:lumOff val="25000"/>
                  </a:schemeClr>
                </a:solidFill>
                <a:latin typeface="Arial" charset="0"/>
                <a:cs typeface="Arial" charset="0"/>
              </a:rPr>
              <a:t> Depression</a:t>
            </a:r>
          </a:p>
          <a:p>
            <a:pPr marL="1257300" lvl="3" indent="-342900" algn="l" eaLnBrk="1" hangingPunct="1">
              <a:buSzPct val="90000"/>
              <a:buFont typeface="Arial" pitchFamily="34" charset="0"/>
              <a:buChar char="→"/>
              <a:defRPr/>
            </a:pPr>
            <a:r>
              <a:rPr lang="en-GB" sz="11200" b="1" dirty="0" smtClean="0">
                <a:solidFill>
                  <a:schemeClr val="tx1">
                    <a:lumMod val="75000"/>
                    <a:lumOff val="25000"/>
                  </a:schemeClr>
                </a:solidFill>
                <a:latin typeface="Arial" charset="0"/>
                <a:cs typeface="Arial" charset="0"/>
              </a:rPr>
              <a:t> Social Isolation</a:t>
            </a:r>
          </a:p>
          <a:p>
            <a:pPr marL="1257300" lvl="3" indent="-342900" algn="l" eaLnBrk="1" hangingPunct="1">
              <a:buSzPct val="90000"/>
              <a:buFont typeface="Arial" pitchFamily="34" charset="0"/>
              <a:buChar char="→"/>
              <a:defRPr/>
            </a:pPr>
            <a:r>
              <a:rPr lang="en-GB" sz="11200" b="1" dirty="0" smtClean="0">
                <a:solidFill>
                  <a:schemeClr val="tx1">
                    <a:lumMod val="75000"/>
                    <a:lumOff val="25000"/>
                  </a:schemeClr>
                </a:solidFill>
                <a:latin typeface="Arial" charset="0"/>
                <a:cs typeface="Arial" charset="0"/>
              </a:rPr>
              <a:t> Increased Dependency </a:t>
            </a:r>
          </a:p>
          <a:p>
            <a:pPr marL="800100" lvl="2" indent="-342900" algn="l" eaLnBrk="1" hangingPunct="1">
              <a:buSzPct val="90000"/>
              <a:buFont typeface="Arial" pitchFamily="34" charset="0"/>
              <a:buChar char="‒"/>
              <a:defRPr/>
            </a:pPr>
            <a:r>
              <a:rPr lang="en-GB" sz="14000" b="1" dirty="0" smtClean="0">
                <a:solidFill>
                  <a:prstClr val="black">
                    <a:lumMod val="75000"/>
                    <a:lumOff val="25000"/>
                  </a:prstClr>
                </a:solidFill>
                <a:latin typeface="Arial" charset="0"/>
                <a:cs typeface="Arial" charset="0"/>
              </a:rPr>
              <a:t>Leading cause of mortality resulting from injury aged &gt;75</a:t>
            </a:r>
          </a:p>
          <a:p>
            <a:pPr marL="800100" lvl="2" indent="-342900" algn="l" eaLnBrk="1" hangingPunct="1">
              <a:buSzPct val="90000"/>
              <a:buFont typeface="Arial" pitchFamily="34" charset="0"/>
              <a:buChar char="‒"/>
              <a:defRPr/>
            </a:pPr>
            <a:endParaRPr lang="en-GB" sz="4800" b="1" dirty="0" smtClean="0">
              <a:solidFill>
                <a:prstClr val="black">
                  <a:lumMod val="75000"/>
                  <a:lumOff val="25000"/>
                </a:prstClr>
              </a:solidFill>
              <a:latin typeface="Arial" charset="0"/>
              <a:cs typeface="Arial" charset="0"/>
            </a:endParaRPr>
          </a:p>
          <a:p>
            <a:pPr marL="800100" lvl="2" indent="-342900" algn="l" eaLnBrk="1" hangingPunct="1">
              <a:buSzPct val="90000"/>
              <a:buFont typeface="Arial" pitchFamily="34" charset="0"/>
              <a:buChar char="‒"/>
              <a:defRPr/>
            </a:pPr>
            <a:endParaRPr lang="en-GB" b="1" dirty="0" smtClean="0">
              <a:solidFill>
                <a:prstClr val="black">
                  <a:lumMod val="75000"/>
                  <a:lumOff val="25000"/>
                </a:prstClr>
              </a:solidFill>
              <a:latin typeface="Arial" charset="0"/>
              <a:cs typeface="Arial" charset="0"/>
            </a:endParaRPr>
          </a:p>
          <a:p>
            <a:pPr marL="800100" lvl="2" indent="-342900" algn="r" eaLnBrk="1" hangingPunct="1">
              <a:buSzPct val="90000"/>
              <a:buFont typeface="Arial" pitchFamily="34" charset="0"/>
              <a:buNone/>
              <a:defRPr/>
            </a:pPr>
            <a:r>
              <a:rPr lang="en-GB" sz="6400" b="1" dirty="0" smtClean="0">
                <a:solidFill>
                  <a:prstClr val="black">
                    <a:lumMod val="75000"/>
                    <a:lumOff val="25000"/>
                  </a:prstClr>
                </a:solidFill>
                <a:latin typeface="Arial" charset="0"/>
                <a:cs typeface="Arial" charset="0"/>
              </a:rPr>
              <a:t>Department of Health (2001)</a:t>
            </a:r>
          </a:p>
          <a:p>
            <a:pPr marL="1257300" lvl="3" indent="-342900" algn="l" eaLnBrk="1" hangingPunct="1">
              <a:buSzPct val="90000"/>
              <a:buFont typeface="Arial" pitchFamily="34" charset="0"/>
              <a:buNone/>
              <a:defRPr/>
            </a:pPr>
            <a:endParaRPr lang="en-GB" sz="11200" b="1" dirty="0" smtClean="0">
              <a:solidFill>
                <a:schemeClr val="tx1">
                  <a:lumMod val="75000"/>
                  <a:lumOff val="25000"/>
                </a:schemeClr>
              </a:solidFill>
              <a:latin typeface="Arial" charset="0"/>
              <a:cs typeface="Arial" charset="0"/>
            </a:endParaRPr>
          </a:p>
          <a:p>
            <a:pPr algn="l" eaLnBrk="1" fontAlgn="auto" hangingPunct="1">
              <a:spcAft>
                <a:spcPts val="0"/>
              </a:spcAft>
              <a:buFont typeface="Arial"/>
              <a:buNone/>
              <a:defRPr/>
            </a:pPr>
            <a:endParaRPr lang="en-GB" sz="3000" dirty="0">
              <a:solidFill>
                <a:srgbClr val="003399"/>
              </a:solidFill>
              <a:latin typeface="Frutiger 55 Roman" pitchFamily="-60" charset="0"/>
            </a:endParaRPr>
          </a:p>
        </p:txBody>
      </p:sp>
      <p:pic>
        <p:nvPicPr>
          <p:cNvPr id="26628" name="Picture 6" descr="CSP MASTER LOGO cmyk.eps"/>
          <p:cNvPicPr>
            <a:picLocks noChangeAspect="1"/>
          </p:cNvPicPr>
          <p:nvPr/>
        </p:nvPicPr>
        <p:blipFill>
          <a:blip r:embed="rId3"/>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p:cNvPicPr>
            <a:picLocks noChangeAspect="1"/>
          </p:cNvPicPr>
          <p:nvPr/>
        </p:nvPicPr>
        <p:blipFill>
          <a:blip r:embed="rId2"/>
          <a:srcRect/>
          <a:stretch>
            <a:fillRect/>
          </a:stretch>
        </p:blipFill>
        <p:spPr bwMode="auto">
          <a:xfrm>
            <a:off x="-2971800" y="-3505200"/>
            <a:ext cx="17322800" cy="15633700"/>
          </a:xfrm>
          <a:prstGeom prst="rect">
            <a:avLst/>
          </a:prstGeom>
          <a:noFill/>
          <a:ln w="9525">
            <a:noFill/>
            <a:miter lim="800000"/>
            <a:headEnd/>
            <a:tailEnd/>
          </a:ln>
        </p:spPr>
      </p:pic>
      <p:pic>
        <p:nvPicPr>
          <p:cNvPr id="27650" name="Picture 2" descr="Causes and effects of falls"/>
          <p:cNvPicPr>
            <a:picLocks noChangeAspect="1" noChangeArrowheads="1"/>
          </p:cNvPicPr>
          <p:nvPr/>
        </p:nvPicPr>
        <p:blipFill>
          <a:blip r:embed="rId3"/>
          <a:srcRect/>
          <a:stretch>
            <a:fillRect/>
          </a:stretch>
        </p:blipFill>
        <p:spPr bwMode="auto">
          <a:xfrm>
            <a:off x="1500188" y="885825"/>
            <a:ext cx="6316662" cy="5688013"/>
          </a:xfrm>
          <a:prstGeom prst="rect">
            <a:avLst/>
          </a:prstGeom>
          <a:noFill/>
          <a:ln w="9525">
            <a:noFill/>
            <a:miter lim="800000"/>
            <a:headEnd/>
            <a:tailEnd/>
          </a:ln>
        </p:spPr>
      </p:pic>
      <p:sp>
        <p:nvSpPr>
          <p:cNvPr id="27651" name="Text Box 3"/>
          <p:cNvSpPr txBox="1">
            <a:spLocks noChangeArrowheads="1"/>
          </p:cNvSpPr>
          <p:nvPr/>
        </p:nvSpPr>
        <p:spPr bwMode="auto">
          <a:xfrm>
            <a:off x="7524750" y="6237288"/>
            <a:ext cx="1619250" cy="336550"/>
          </a:xfrm>
          <a:prstGeom prst="rect">
            <a:avLst/>
          </a:prstGeom>
          <a:noFill/>
          <a:ln w="9525">
            <a:noFill/>
            <a:miter lim="800000"/>
            <a:headEnd/>
            <a:tailEnd/>
          </a:ln>
        </p:spPr>
        <p:txBody>
          <a:bodyPr>
            <a:spAutoFit/>
          </a:bodyPr>
          <a:lstStyle/>
          <a:p>
            <a:pPr>
              <a:spcBef>
                <a:spcPct val="50000"/>
              </a:spcBef>
            </a:pPr>
            <a:r>
              <a:rPr lang="en-GB" altLang="en-US" sz="1600"/>
              <a:t>Source: DWP</a:t>
            </a:r>
          </a:p>
        </p:txBody>
      </p:sp>
      <p:pic>
        <p:nvPicPr>
          <p:cNvPr id="27652" name="Picture 6" descr="CSP MASTER LOGO cmyk.eps"/>
          <p:cNvPicPr>
            <a:picLocks noChangeAspect="1"/>
          </p:cNvPicPr>
          <p:nvPr/>
        </p:nvPicPr>
        <p:blipFill>
          <a:blip r:embed="rId4"/>
          <a:srcRect/>
          <a:stretch>
            <a:fillRect/>
          </a:stretch>
        </p:blipFill>
        <p:spPr bwMode="auto">
          <a:xfrm>
            <a:off x="228600" y="152400"/>
            <a:ext cx="1600200" cy="927100"/>
          </a:xfrm>
          <a:prstGeom prst="rect">
            <a:avLst/>
          </a:prstGeom>
          <a:noFill/>
          <a:ln w="9525">
            <a:noFill/>
            <a:miter lim="800000"/>
            <a:headEnd/>
            <a:tailEnd/>
          </a:ln>
        </p:spPr>
      </p:pic>
      <p:sp>
        <p:nvSpPr>
          <p:cNvPr id="6" name="Title 1"/>
          <p:cNvSpPr txBox="1">
            <a:spLocks/>
          </p:cNvSpPr>
          <p:nvPr/>
        </p:nvSpPr>
        <p:spPr>
          <a:xfrm>
            <a:off x="1943100" y="231775"/>
            <a:ext cx="6950075" cy="1008063"/>
          </a:xfrm>
          <a:prstGeom prst="rect">
            <a:avLst/>
          </a:prstGeom>
          <a:solidFill>
            <a:schemeClr val="bg1"/>
          </a:solidFill>
        </p:spPr>
        <p:txBody>
          <a:bodyPr/>
          <a:lstStyle/>
          <a:p>
            <a:pPr fontAlgn="auto">
              <a:spcAft>
                <a:spcPts val="0"/>
              </a:spcAft>
              <a:defRPr/>
            </a:pPr>
            <a:r>
              <a:rPr lang="en-GB" sz="6000" b="1" spc="-150" dirty="0">
                <a:solidFill>
                  <a:srgbClr val="4E5590"/>
                </a:solidFill>
                <a:latin typeface="Arial Bold"/>
                <a:ea typeface="+mj-ea"/>
                <a:cs typeface="Arial Bold"/>
                <a:sym typeface="Symbol"/>
              </a:rPr>
              <a:t>Causes &amp; Effects</a:t>
            </a:r>
            <a:r>
              <a:rPr lang="en-GB" sz="6600" b="1" spc="-150" dirty="0">
                <a:solidFill>
                  <a:srgbClr val="4E5590"/>
                </a:solidFill>
                <a:latin typeface="Arial Bold"/>
                <a:ea typeface="+mj-ea"/>
                <a:cs typeface="Arial Bold"/>
                <a:sym typeface="Symbol"/>
              </a:rPr>
              <a:t/>
            </a:r>
            <a:br>
              <a:rPr lang="en-GB" sz="6600" b="1" spc="-150" dirty="0">
                <a:solidFill>
                  <a:srgbClr val="4E5590"/>
                </a:solidFill>
                <a:latin typeface="Arial Bold"/>
                <a:ea typeface="+mj-ea"/>
                <a:cs typeface="Arial Bold"/>
                <a:sym typeface="Symbol"/>
              </a:rPr>
            </a:br>
            <a:endParaRPr lang="en-GB" sz="6600" b="1" spc="-150" dirty="0">
              <a:solidFill>
                <a:srgbClr val="4E5590"/>
              </a:solidFill>
              <a:latin typeface="Arial Bold"/>
              <a:ea typeface="+mj-ea"/>
              <a:cs typeface="Arial Bold"/>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7"/>
          <p:cNvPicPr>
            <a:picLocks noChangeAspect="1"/>
          </p:cNvPicPr>
          <p:nvPr/>
        </p:nvPicPr>
        <p:blipFill>
          <a:blip r:embed="rId3"/>
          <a:srcRect/>
          <a:stretch>
            <a:fillRect/>
          </a:stretch>
        </p:blipFill>
        <p:spPr bwMode="auto">
          <a:xfrm>
            <a:off x="-2971800" y="-3505200"/>
            <a:ext cx="17322800" cy="15633700"/>
          </a:xfrm>
          <a:prstGeom prst="rect">
            <a:avLst/>
          </a:prstGeom>
          <a:noFill/>
          <a:ln w="9525">
            <a:noFill/>
            <a:miter lim="800000"/>
            <a:headEnd/>
            <a:tailEnd/>
          </a:ln>
        </p:spPr>
      </p:pic>
      <p:sp>
        <p:nvSpPr>
          <p:cNvPr id="6" name="Title 1"/>
          <p:cNvSpPr>
            <a:spLocks noGrp="1"/>
          </p:cNvSpPr>
          <p:nvPr>
            <p:ph type="ctrTitle"/>
          </p:nvPr>
        </p:nvSpPr>
        <p:spPr>
          <a:xfrm>
            <a:off x="1943100" y="188913"/>
            <a:ext cx="6950075"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5800" b="1" spc="-150" dirty="0" smtClean="0">
                <a:solidFill>
                  <a:srgbClr val="4E5590"/>
                </a:solidFill>
                <a:latin typeface="Arial Bold"/>
                <a:cs typeface="Arial Bold"/>
              </a:rPr>
              <a:t>Evidence Gathering</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353425" cy="5040312"/>
          </a:xfrm>
        </p:spPr>
        <p:txBody>
          <a:bodyPr rtlCol="0">
            <a:normAutofit fontScale="25000" lnSpcReduction="20000"/>
          </a:bodyPr>
          <a:lstStyle/>
          <a:p>
            <a:pPr marL="342900" lvl="1" indent="-342900" algn="l" eaLnBrk="1" hangingPunct="1">
              <a:buFont typeface="Arial" charset="0"/>
              <a:buChar char="•"/>
              <a:defRPr/>
            </a:pPr>
            <a:endParaRPr lang="en-GB" sz="2400" b="1" dirty="0" smtClean="0">
              <a:solidFill>
                <a:schemeClr val="tx1">
                  <a:lumMod val="75000"/>
                  <a:lumOff val="25000"/>
                </a:schemeClr>
              </a:solidFill>
              <a:latin typeface="Arial" charset="0"/>
              <a:cs typeface="Arial" charset="0"/>
            </a:endParaRPr>
          </a:p>
          <a:p>
            <a:pPr marL="342900" lvl="1" indent="-342900" algn="l" eaLnBrk="1" hangingPunct="1">
              <a:buSzPct val="90000"/>
              <a:defRPr/>
            </a:pPr>
            <a:r>
              <a:rPr lang="en-GB" sz="12800" b="1" dirty="0" smtClean="0">
                <a:solidFill>
                  <a:schemeClr val="tx1"/>
                </a:solidFill>
                <a:latin typeface="Arial" charset="0"/>
                <a:cs typeface="Arial" charset="0"/>
              </a:rPr>
              <a:t>Government/Department of Health</a:t>
            </a: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UK physical activity guidelines: </a:t>
            </a:r>
            <a:r>
              <a:rPr lang="en-GB" sz="7200" b="1" dirty="0" smtClean="0">
                <a:solidFill>
                  <a:prstClr val="black">
                    <a:lumMod val="75000"/>
                    <a:lumOff val="25000"/>
                  </a:prstClr>
                </a:solidFill>
                <a:latin typeface="Arial" charset="0"/>
                <a:cs typeface="Arial" charset="0"/>
                <a:hlinkClick r:id="rId4"/>
              </a:rPr>
              <a:t>http://www.nhs.uk/Livewell/fitness/Documents/older-adults-65-years.pdf</a:t>
            </a:r>
            <a:endParaRPr lang="en-GB" sz="72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Fracture prevention services: an economic evaluation: </a:t>
            </a:r>
            <a:r>
              <a:rPr lang="en-GB" sz="7200" b="1" dirty="0" smtClean="0">
                <a:solidFill>
                  <a:schemeClr val="tx2">
                    <a:lumMod val="60000"/>
                    <a:lumOff val="40000"/>
                  </a:schemeClr>
                </a:solidFill>
                <a:latin typeface="Arial" charset="0"/>
                <a:cs typeface="Arial" charset="0"/>
                <a:hlinkClick r:id="rId5"/>
              </a:rPr>
              <a:t>http://www.cawt.com/Site/11/Documents/Publications/Population%20Health/Economics%20of%20Health%20Improvement/fractures.pdf</a:t>
            </a:r>
            <a:r>
              <a:rPr lang="en-GB" sz="7200" b="1" dirty="0" smtClean="0">
                <a:solidFill>
                  <a:schemeClr val="tx2">
                    <a:lumMod val="60000"/>
                    <a:lumOff val="40000"/>
                  </a:schemeClr>
                </a:solidFill>
                <a:latin typeface="Arial" charset="0"/>
                <a:cs typeface="Arial" charset="0"/>
              </a:rPr>
              <a:t> </a:t>
            </a:r>
            <a:endParaRPr lang="en-GB" sz="8000" b="1" dirty="0" smtClean="0">
              <a:solidFill>
                <a:schemeClr val="tx2">
                  <a:lumMod val="60000"/>
                  <a:lumOff val="40000"/>
                </a:schemeClr>
              </a:solidFill>
              <a:latin typeface="Arial" charset="0"/>
              <a:cs typeface="Arial" charset="0"/>
            </a:endParaRPr>
          </a:p>
          <a:p>
            <a:pPr marL="342900" lvl="1" indent="-342900" algn="l" eaLnBrk="1" hangingPunct="1">
              <a:buSzPct val="90000"/>
              <a:buFont typeface="Arial" pitchFamily="34" charset="0"/>
              <a:buNone/>
              <a:defRPr/>
            </a:pPr>
            <a:endParaRPr lang="en-GB" sz="7200" b="1" dirty="0" smtClean="0">
              <a:solidFill>
                <a:srgbClr val="FFC000"/>
              </a:solidFill>
              <a:latin typeface="Arial" charset="0"/>
              <a:cs typeface="Arial" charset="0"/>
            </a:endParaRPr>
          </a:p>
          <a:p>
            <a:pPr marL="342900" lvl="1" indent="-342900" algn="l" eaLnBrk="1" hangingPunct="1">
              <a:buSzPct val="90000"/>
              <a:defRPr/>
            </a:pPr>
            <a:r>
              <a:rPr lang="en-GB" sz="11200" b="1" dirty="0" smtClean="0">
                <a:solidFill>
                  <a:schemeClr val="tx1"/>
                </a:solidFill>
                <a:latin typeface="Arial" charset="0"/>
                <a:cs typeface="Arial" charset="0"/>
              </a:rPr>
              <a:t>National Institute for Health and Care Excellence (NICE)</a:t>
            </a: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Falls: assessment and prevention of falls in older people. June 2014 (CG 161) </a:t>
            </a:r>
            <a:r>
              <a:rPr lang="en-GB" sz="7200" b="1" dirty="0" smtClean="0">
                <a:solidFill>
                  <a:schemeClr val="tx2">
                    <a:lumMod val="60000"/>
                    <a:lumOff val="40000"/>
                  </a:schemeClr>
                </a:solidFill>
                <a:latin typeface="Arial" charset="0"/>
                <a:cs typeface="Arial" charset="0"/>
                <a:hlinkClick r:id="rId6"/>
              </a:rPr>
              <a:t>http://www.nice.org.uk/guidance/CG161</a:t>
            </a:r>
            <a:endParaRPr lang="en-GB" sz="7200" b="1" dirty="0" smtClean="0">
              <a:solidFill>
                <a:schemeClr val="tx2">
                  <a:lumMod val="60000"/>
                  <a:lumOff val="40000"/>
                </a:scheme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Osteoporosis: assessing the risk of fragility fracture. August 2012 (CG 146) </a:t>
            </a:r>
            <a:r>
              <a:rPr lang="en-GB" sz="7200" b="1" dirty="0" smtClean="0">
                <a:solidFill>
                  <a:schemeClr val="tx2">
                    <a:lumMod val="60000"/>
                    <a:lumOff val="40000"/>
                  </a:schemeClr>
                </a:solidFill>
                <a:latin typeface="Arial" charset="0"/>
                <a:cs typeface="Arial" charset="0"/>
                <a:hlinkClick r:id="rId7"/>
              </a:rPr>
              <a:t>http://www.nice.org.uk/nicemedia/live/13857/60399/60399.pdf</a:t>
            </a:r>
            <a:endParaRPr lang="en-GB" sz="7200" b="1" dirty="0" smtClean="0">
              <a:solidFill>
                <a:schemeClr val="tx2">
                  <a:lumMod val="60000"/>
                  <a:lumOff val="40000"/>
                </a:schemeClr>
              </a:solidFill>
              <a:latin typeface="Arial" charset="0"/>
              <a:cs typeface="Arial" charset="0"/>
            </a:endParaRPr>
          </a:p>
          <a:p>
            <a:pPr marL="342900" lvl="1" indent="-342900" algn="l" eaLnBrk="1" hangingPunct="1">
              <a:buSzPct val="90000"/>
              <a:buFont typeface="Arial" pitchFamily="34" charset="0"/>
              <a:buChar char="‒"/>
              <a:defRPr/>
            </a:pPr>
            <a:endParaRPr lang="en-GB" sz="24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8000" b="1" dirty="0" smtClean="0">
                <a:solidFill>
                  <a:prstClr val="black">
                    <a:lumMod val="75000"/>
                    <a:lumOff val="25000"/>
                  </a:prstClr>
                </a:solidFill>
                <a:latin typeface="Arial" charset="0"/>
                <a:cs typeface="Arial" charset="0"/>
              </a:rPr>
              <a:t>Disability, dementia and frailty in later life - mid-life approaches to prevention – in development due February 2015</a:t>
            </a:r>
          </a:p>
          <a:p>
            <a:pPr marL="342900" lvl="1" indent="-342900" algn="l" eaLnBrk="1" hangingPunct="1">
              <a:buSzPct val="90000"/>
              <a:buFont typeface="Arial" pitchFamily="34" charset="0"/>
              <a:buChar char="‒"/>
              <a:defRPr/>
            </a:pP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endParaRPr lang="en-GB" sz="8000" b="1" dirty="0" smtClean="0">
              <a:solidFill>
                <a:prstClr val="black">
                  <a:lumMod val="75000"/>
                  <a:lumOff val="25000"/>
                </a:prstClr>
              </a:solidFill>
              <a:latin typeface="Arial" charset="0"/>
              <a:cs typeface="Arial" charset="0"/>
            </a:endParaRPr>
          </a:p>
          <a:p>
            <a:pPr algn="l" eaLnBrk="1" fontAlgn="auto" hangingPunct="1">
              <a:spcAft>
                <a:spcPts val="0"/>
              </a:spcAft>
              <a:buFont typeface="Arial"/>
              <a:buNone/>
              <a:defRPr/>
            </a:pPr>
            <a:endParaRPr lang="en-GB" sz="3000" dirty="0">
              <a:solidFill>
                <a:srgbClr val="003399"/>
              </a:solidFill>
              <a:latin typeface="Frutiger 55 Roman" pitchFamily="-60" charset="0"/>
            </a:endParaRPr>
          </a:p>
        </p:txBody>
      </p:sp>
      <p:pic>
        <p:nvPicPr>
          <p:cNvPr id="28676" name="Picture 6" descr="CSP MASTER LOGO cmyk.eps"/>
          <p:cNvPicPr>
            <a:picLocks noChangeAspect="1"/>
          </p:cNvPicPr>
          <p:nvPr/>
        </p:nvPicPr>
        <p:blipFill>
          <a:blip r:embed="rId8"/>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ChangeAspect="1"/>
          </p:cNvPicPr>
          <p:nvPr/>
        </p:nvPicPr>
        <p:blipFill>
          <a:blip r:embed="rId2"/>
          <a:srcRect/>
          <a:stretch>
            <a:fillRect/>
          </a:stretch>
        </p:blipFill>
        <p:spPr bwMode="auto">
          <a:xfrm>
            <a:off x="-2971800" y="-3195638"/>
            <a:ext cx="17322800" cy="15633701"/>
          </a:xfrm>
          <a:prstGeom prst="rect">
            <a:avLst/>
          </a:prstGeom>
          <a:noFill/>
          <a:ln w="9525">
            <a:noFill/>
            <a:miter lim="800000"/>
            <a:headEnd/>
            <a:tailEnd/>
          </a:ln>
        </p:spPr>
      </p:pic>
      <p:sp>
        <p:nvSpPr>
          <p:cNvPr id="6" name="Title 1"/>
          <p:cNvSpPr>
            <a:spLocks noGrp="1"/>
          </p:cNvSpPr>
          <p:nvPr>
            <p:ph type="ctrTitle"/>
          </p:nvPr>
        </p:nvSpPr>
        <p:spPr>
          <a:xfrm>
            <a:off x="1943100" y="188913"/>
            <a:ext cx="6950075" cy="1008062"/>
          </a:xfrm>
        </p:spPr>
        <p:txBody>
          <a:bodyPr rtlCol="0">
            <a:noAutofit/>
          </a:bodyPr>
          <a:lstStyle/>
          <a:p>
            <a:pPr algn="l" eaLnBrk="1" fontAlgn="auto" hangingPunct="1">
              <a:spcAft>
                <a:spcPts val="0"/>
              </a:spcAft>
              <a:defRPr/>
            </a:pPr>
            <a:r>
              <a:rPr lang="en-GB" sz="6000" b="1" spc="-150" dirty="0" smtClean="0">
                <a:solidFill>
                  <a:srgbClr val="4E5590"/>
                </a:solidFill>
                <a:latin typeface="Arial Bold"/>
                <a:cs typeface="Arial Bold"/>
              </a:rPr>
              <a:t/>
            </a:r>
            <a:br>
              <a:rPr lang="en-GB" sz="6000" b="1" spc="-150" dirty="0" smtClean="0">
                <a:solidFill>
                  <a:srgbClr val="4E5590"/>
                </a:solidFill>
                <a:latin typeface="Arial Bold"/>
                <a:cs typeface="Arial Bold"/>
              </a:rPr>
            </a:br>
            <a:r>
              <a:rPr lang="en-GB" sz="5800" b="1" spc="-150" dirty="0" smtClean="0">
                <a:solidFill>
                  <a:srgbClr val="4E5590"/>
                </a:solidFill>
                <a:latin typeface="Arial Bold"/>
                <a:cs typeface="Arial Bold"/>
              </a:rPr>
              <a:t>Evidence Gathering </a:t>
            </a:r>
            <a:r>
              <a:rPr lang="en-GB" sz="6600" b="1" spc="-150" dirty="0" smtClean="0">
                <a:solidFill>
                  <a:srgbClr val="4E5590"/>
                </a:solidFill>
                <a:latin typeface="Arial Bold"/>
                <a:cs typeface="Arial Bold"/>
                <a:sym typeface="Symbol"/>
              </a:rPr>
              <a:t/>
            </a:r>
            <a:br>
              <a:rPr lang="en-GB" sz="6600" b="1" spc="-150" dirty="0" smtClean="0">
                <a:solidFill>
                  <a:srgbClr val="4E5590"/>
                </a:solidFill>
                <a:latin typeface="Arial Bold"/>
                <a:cs typeface="Arial Bold"/>
                <a:sym typeface="Symbol"/>
              </a:rPr>
            </a:br>
            <a:endParaRPr lang="en-GB" sz="6600" b="1" spc="-150" dirty="0">
              <a:solidFill>
                <a:srgbClr val="4E5590"/>
              </a:solidFill>
              <a:latin typeface="Arial Bold"/>
              <a:cs typeface="Arial Bold"/>
            </a:endParaRPr>
          </a:p>
        </p:txBody>
      </p:sp>
      <p:sp>
        <p:nvSpPr>
          <p:cNvPr id="9" name="Subtitle 2"/>
          <p:cNvSpPr>
            <a:spLocks noGrp="1"/>
          </p:cNvSpPr>
          <p:nvPr>
            <p:ph type="subTitle" idx="1"/>
          </p:nvPr>
        </p:nvSpPr>
        <p:spPr>
          <a:xfrm>
            <a:off x="539750" y="1341438"/>
            <a:ext cx="8064500" cy="5040312"/>
          </a:xfrm>
        </p:spPr>
        <p:txBody>
          <a:bodyPr rtlCol="0">
            <a:normAutofit fontScale="25000" lnSpcReduction="20000"/>
          </a:bodyPr>
          <a:lstStyle/>
          <a:p>
            <a:pPr marL="342900" lvl="1" indent="-342900" algn="l" eaLnBrk="1" hangingPunct="1">
              <a:buFont typeface="Arial" charset="0"/>
              <a:buChar char="•"/>
              <a:defRPr/>
            </a:pPr>
            <a:endParaRPr lang="en-GB" sz="24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endParaRPr lang="en-GB" sz="48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None/>
              <a:defRPr/>
            </a:pPr>
            <a:r>
              <a:rPr lang="en-GB" sz="14400" b="1" dirty="0" smtClean="0">
                <a:solidFill>
                  <a:schemeClr val="tx1">
                    <a:lumMod val="75000"/>
                    <a:lumOff val="25000"/>
                  </a:schemeClr>
                </a:solidFill>
                <a:latin typeface="Arial" charset="0"/>
                <a:cs typeface="Arial" charset="0"/>
              </a:rPr>
              <a:t>Professional Bodies</a:t>
            </a:r>
          </a:p>
          <a:p>
            <a:pPr marL="342900" lvl="1" indent="-342900" algn="l" eaLnBrk="1" hangingPunct="1">
              <a:buSzPct val="90000"/>
              <a:buFont typeface="Arial" pitchFamily="34" charset="0"/>
              <a:buChar char="‒"/>
              <a:defRPr/>
            </a:pPr>
            <a:r>
              <a:rPr lang="en-GB" sz="13200" b="1" spc="-150" dirty="0" smtClean="0">
                <a:solidFill>
                  <a:srgbClr val="4E5590"/>
                </a:solidFill>
                <a:latin typeface="Arial Bold"/>
                <a:ea typeface="+mj-ea"/>
                <a:cs typeface="Arial Bold"/>
              </a:rPr>
              <a:t>Chartered Society of Physiotherapy</a:t>
            </a:r>
          </a:p>
          <a:p>
            <a:pPr marL="800100" lvl="2" indent="-342900" algn="l" eaLnBrk="1" hangingPunct="1">
              <a:buSzPct val="90000"/>
              <a:buFont typeface="Arial" pitchFamily="34" charset="0"/>
              <a:buChar char="→"/>
              <a:defRPr/>
            </a:pPr>
            <a:r>
              <a:rPr lang="en-GB" sz="11600" b="1" dirty="0" smtClean="0">
                <a:solidFill>
                  <a:prstClr val="black">
                    <a:lumMod val="75000"/>
                    <a:lumOff val="25000"/>
                  </a:prstClr>
                </a:solidFill>
                <a:latin typeface="Arial" charset="0"/>
                <a:cs typeface="Arial" charset="0"/>
              </a:rPr>
              <a:t> </a:t>
            </a:r>
            <a:r>
              <a:rPr lang="en-GB" sz="9600" b="1" dirty="0" smtClean="0">
                <a:solidFill>
                  <a:prstClr val="black">
                    <a:lumMod val="75000"/>
                    <a:lumOff val="25000"/>
                  </a:prstClr>
                </a:solidFill>
                <a:latin typeface="Arial" charset="0"/>
                <a:cs typeface="Arial" charset="0"/>
              </a:rPr>
              <a:t>Guidelines for the Physiotherapy management   of older people at risk of falling [Aug 2012]</a:t>
            </a:r>
            <a:endParaRPr lang="en-GB" sz="11600" b="1" dirty="0" smtClean="0">
              <a:solidFill>
                <a:prstClr val="black">
                  <a:lumMod val="75000"/>
                  <a:lumOff val="25000"/>
                </a:prstClr>
              </a:solidFill>
              <a:latin typeface="Arial" charset="0"/>
              <a:cs typeface="Arial" charset="0"/>
            </a:endParaRPr>
          </a:p>
          <a:p>
            <a:pPr marL="800100" lvl="2" indent="-342900" algn="l" eaLnBrk="1" hangingPunct="1">
              <a:buSzPct val="90000"/>
              <a:buFont typeface="Arial" pitchFamily="34" charset="0"/>
              <a:buChar char="‒"/>
              <a:defRPr/>
            </a:pPr>
            <a:endParaRPr lang="en-GB" sz="8000" b="1" dirty="0" smtClean="0">
              <a:solidFill>
                <a:prstClr val="black">
                  <a:lumMod val="75000"/>
                  <a:lumOff val="25000"/>
                </a:prstClr>
              </a:solidFill>
              <a:latin typeface="Arial" charset="0"/>
              <a:cs typeface="Arial" charset="0"/>
            </a:endParaRPr>
          </a:p>
          <a:p>
            <a:pPr marL="342900" lvl="1" indent="-342900" algn="l" eaLnBrk="1" hangingPunct="1">
              <a:buSzPct val="90000"/>
              <a:buFont typeface="Arial" pitchFamily="34" charset="0"/>
              <a:buChar char="‒"/>
              <a:defRPr/>
            </a:pPr>
            <a:r>
              <a:rPr lang="en-GB" sz="13200" b="1" spc="-150" dirty="0" smtClean="0">
                <a:solidFill>
                  <a:srgbClr val="4E5590"/>
                </a:solidFill>
                <a:latin typeface="Arial Bold"/>
                <a:cs typeface="Arial Bold"/>
              </a:rPr>
              <a:t>British Geriatrics Society</a:t>
            </a:r>
          </a:p>
          <a:p>
            <a:pPr marL="342900" lvl="1" indent="-342900" algn="l" eaLnBrk="1" hangingPunct="1">
              <a:buSzPct val="90000"/>
              <a:buFont typeface="Arial" pitchFamily="34" charset="0"/>
              <a:buChar char="•"/>
              <a:defRPr/>
            </a:pPr>
            <a:endParaRPr lang="en-GB" sz="2400" b="1" dirty="0" smtClean="0">
              <a:solidFill>
                <a:schemeClr val="tx1">
                  <a:lumMod val="75000"/>
                  <a:lumOff val="25000"/>
                </a:schemeClr>
              </a:solidFill>
              <a:latin typeface="Arial" charset="0"/>
              <a:cs typeface="Arial" charset="0"/>
            </a:endParaRPr>
          </a:p>
          <a:p>
            <a:pPr marL="800100" lvl="2" indent="-342900" algn="l" eaLnBrk="1" hangingPunct="1">
              <a:buSzPct val="90000"/>
              <a:buFont typeface="Arial" pitchFamily="34" charset="0"/>
              <a:buChar char="→"/>
              <a:defRPr/>
            </a:pPr>
            <a:r>
              <a:rPr lang="en-GB" sz="9600" b="1" dirty="0" smtClean="0">
                <a:solidFill>
                  <a:prstClr val="black">
                    <a:lumMod val="75000"/>
                    <a:lumOff val="25000"/>
                  </a:prstClr>
                </a:solidFill>
                <a:latin typeface="Arial" charset="0"/>
                <a:cs typeface="Arial" charset="0"/>
              </a:rPr>
              <a:t>Clinical Practice Guideline: Prevention of Falls in Older Persons (with AGS) [Oct 2012] </a:t>
            </a:r>
            <a:r>
              <a:rPr lang="en-GB" sz="6800" b="1" dirty="0" smtClean="0">
                <a:solidFill>
                  <a:schemeClr val="tx2">
                    <a:lumMod val="60000"/>
                    <a:lumOff val="40000"/>
                  </a:schemeClr>
                </a:solidFill>
                <a:latin typeface="Arial" charset="0"/>
                <a:cs typeface="Arial" charset="0"/>
                <a:hlinkClick r:id="rId3"/>
              </a:rPr>
              <a:t>http://www.medcats.com/FALLS/frameset.htm</a:t>
            </a:r>
            <a:endParaRPr lang="en-GB" sz="6800" b="1" dirty="0" smtClean="0">
              <a:solidFill>
                <a:schemeClr val="tx2">
                  <a:lumMod val="60000"/>
                  <a:lumOff val="40000"/>
                </a:schemeClr>
              </a:solidFill>
              <a:latin typeface="Arial" charset="0"/>
              <a:cs typeface="Arial" charset="0"/>
            </a:endParaRPr>
          </a:p>
          <a:p>
            <a:pPr marL="800100" lvl="2" indent="-342900" algn="l" eaLnBrk="1" hangingPunct="1">
              <a:buSzPct val="90000"/>
              <a:buFont typeface="Arial" pitchFamily="34" charset="0"/>
              <a:buChar char="→"/>
              <a:defRPr/>
            </a:pPr>
            <a:endParaRPr lang="en-GB" sz="6800" b="1" dirty="0" smtClean="0">
              <a:solidFill>
                <a:schemeClr val="tx2">
                  <a:lumMod val="60000"/>
                  <a:lumOff val="40000"/>
                </a:schemeClr>
              </a:solidFill>
              <a:latin typeface="Arial" charset="0"/>
              <a:cs typeface="Arial" charset="0"/>
            </a:endParaRPr>
          </a:p>
          <a:p>
            <a:pPr marL="800100" lvl="2" indent="-342900" algn="l" eaLnBrk="1" hangingPunct="1">
              <a:buSzPct val="90000"/>
              <a:buFont typeface="Arial" pitchFamily="34" charset="0"/>
              <a:buChar char="→"/>
              <a:defRPr/>
            </a:pPr>
            <a:r>
              <a:rPr lang="en-GB" sz="9600" b="1" dirty="0" smtClean="0">
                <a:solidFill>
                  <a:prstClr val="black">
                    <a:lumMod val="75000"/>
                    <a:lumOff val="25000"/>
                  </a:prstClr>
                </a:solidFill>
                <a:latin typeface="Arial" charset="0"/>
                <a:cs typeface="Arial" charset="0"/>
              </a:rPr>
              <a:t>Fit for Frailty [June 2014] </a:t>
            </a:r>
            <a:r>
              <a:rPr lang="en-GB" sz="6800" b="1" dirty="0" smtClean="0">
                <a:solidFill>
                  <a:schemeClr val="tx2">
                    <a:lumMod val="60000"/>
                    <a:lumOff val="40000"/>
                  </a:schemeClr>
                </a:solidFill>
                <a:latin typeface="Arial" charset="0"/>
                <a:cs typeface="Arial" charset="0"/>
                <a:hlinkClick r:id="rId3"/>
              </a:rPr>
              <a:t>http://www.medcats.com/FALLS/frameset.htm</a:t>
            </a:r>
          </a:p>
          <a:p>
            <a:pPr marL="800100" lvl="2" indent="-342900" algn="l" eaLnBrk="1" hangingPunct="1">
              <a:buSzPct val="90000"/>
              <a:buFont typeface="Arial" pitchFamily="34" charset="0"/>
              <a:buChar char="→"/>
              <a:defRPr/>
            </a:pPr>
            <a:endParaRPr lang="en-GB" sz="6800" b="1" dirty="0" smtClean="0">
              <a:solidFill>
                <a:schemeClr val="tx2">
                  <a:lumMod val="60000"/>
                  <a:lumOff val="40000"/>
                </a:schemeClr>
              </a:solidFill>
              <a:latin typeface="Arial" charset="0"/>
              <a:cs typeface="Arial" charset="0"/>
            </a:endParaRPr>
          </a:p>
          <a:p>
            <a:pPr marL="800100" lvl="2" indent="-342900" algn="l" eaLnBrk="1" hangingPunct="1">
              <a:buSzPct val="90000"/>
              <a:buFont typeface="Arial" pitchFamily="34" charset="0"/>
              <a:buChar char="→"/>
              <a:defRPr/>
            </a:pPr>
            <a:endParaRPr lang="en-GB" sz="6800" b="1" dirty="0" smtClean="0">
              <a:solidFill>
                <a:schemeClr val="tx2">
                  <a:lumMod val="60000"/>
                  <a:lumOff val="40000"/>
                </a:schemeClr>
              </a:solidFill>
              <a:latin typeface="Arial" charset="0"/>
              <a:cs typeface="Arial" charset="0"/>
              <a:hlinkClick r:id="rId4"/>
            </a:endParaRPr>
          </a:p>
          <a:p>
            <a:pPr marL="800100" lvl="2" indent="-342900" algn="l" eaLnBrk="1" hangingPunct="1">
              <a:buSzPct val="90000"/>
              <a:buFont typeface="Arial" pitchFamily="34" charset="0"/>
              <a:buChar char="→"/>
              <a:defRPr/>
            </a:pPr>
            <a:endParaRPr lang="en-GB" sz="6800" b="1" dirty="0" smtClean="0">
              <a:solidFill>
                <a:schemeClr val="tx2">
                  <a:lumMod val="60000"/>
                  <a:lumOff val="40000"/>
                </a:schemeClr>
              </a:solidFill>
              <a:latin typeface="Arial" charset="0"/>
              <a:cs typeface="Arial" charset="0"/>
              <a:hlinkClick r:id="rId4"/>
            </a:endParaRPr>
          </a:p>
        </p:txBody>
      </p:sp>
      <p:pic>
        <p:nvPicPr>
          <p:cNvPr id="30724" name="Picture 6" descr="CSP MASTER LOGO cmyk.eps"/>
          <p:cNvPicPr>
            <a:picLocks noChangeAspect="1"/>
          </p:cNvPicPr>
          <p:nvPr/>
        </p:nvPicPr>
        <p:blipFill>
          <a:blip r:embed="rId5"/>
          <a:srcRect/>
          <a:stretch>
            <a:fillRect/>
          </a:stretch>
        </p:blipFill>
        <p:spPr bwMode="auto">
          <a:xfrm>
            <a:off x="228600" y="152400"/>
            <a:ext cx="1600200" cy="927100"/>
          </a:xfrm>
          <a:prstGeom prst="rect">
            <a:avLst/>
          </a:prstGeom>
          <a:noFill/>
          <a:ln w="9525">
            <a:noFill/>
            <a:miter lim="800000"/>
            <a:headEnd/>
            <a:tailEnd/>
          </a:ln>
        </p:spPr>
      </p:pic>
    </p:spTree>
  </p:cSld>
  <p:clrMapOvr>
    <a:masterClrMapping/>
  </p:clrMapOvr>
  <p:transition spd="slow" advTm="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7"/>
          <p:cNvPicPr>
            <a:picLocks noChangeAspect="1"/>
          </p:cNvPicPr>
          <p:nvPr/>
        </p:nvPicPr>
        <p:blipFill>
          <a:blip r:embed="rId4"/>
          <a:srcRect/>
          <a:stretch>
            <a:fillRect/>
          </a:stretch>
        </p:blipFill>
        <p:spPr bwMode="auto">
          <a:xfrm>
            <a:off x="-2971800" y="-3340100"/>
            <a:ext cx="17322800" cy="15633700"/>
          </a:xfrm>
          <a:prstGeom prst="rect">
            <a:avLst/>
          </a:prstGeom>
          <a:noFill/>
          <a:ln w="9525">
            <a:noFill/>
            <a:miter lim="800000"/>
            <a:headEnd/>
            <a:tailEnd/>
          </a:ln>
        </p:spPr>
      </p:pic>
      <p:sp>
        <p:nvSpPr>
          <p:cNvPr id="9" name="Subtitle 2"/>
          <p:cNvSpPr>
            <a:spLocks noGrp="1"/>
          </p:cNvSpPr>
          <p:nvPr>
            <p:ph type="subTitle" idx="1"/>
          </p:nvPr>
        </p:nvSpPr>
        <p:spPr>
          <a:xfrm>
            <a:off x="228600" y="1830388"/>
            <a:ext cx="4198938" cy="4716462"/>
          </a:xfrm>
        </p:spPr>
        <p:txBody>
          <a:bodyPr rtlCol="0">
            <a:normAutofit fontScale="25000" lnSpcReduction="20000"/>
          </a:bodyPr>
          <a:lstStyle/>
          <a:p>
            <a:pPr marL="342900" lvl="1" indent="-342900" algn="l" eaLnBrk="1" hangingPunct="1">
              <a:buFont typeface="Arial" charset="0"/>
              <a:buChar char="•"/>
              <a:defRPr/>
            </a:pPr>
            <a:endParaRPr lang="en-GB"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None/>
              <a:defRPr/>
            </a:pPr>
            <a:r>
              <a:rPr lang="en-GB" sz="11200" b="1" dirty="0" smtClean="0">
                <a:solidFill>
                  <a:schemeClr val="tx1">
                    <a:lumMod val="75000"/>
                    <a:lumOff val="25000"/>
                  </a:schemeClr>
                </a:solidFill>
                <a:latin typeface="Arial" charset="0"/>
                <a:cs typeface="Arial" charset="0"/>
              </a:rPr>
              <a:t>	Takes place across many levels</a:t>
            </a:r>
          </a:p>
          <a:p>
            <a:pPr marL="342900" lvl="1" indent="-342900" algn="l" eaLnBrk="1" hangingPunct="1">
              <a:buSzPct val="90000"/>
              <a:buFont typeface="Arial" pitchFamily="34" charset="0"/>
              <a:buChar char="•"/>
              <a:defRPr/>
            </a:pPr>
            <a:endParaRPr lang="en-GB" sz="1600" b="1"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9600" dirty="0" smtClean="0">
                <a:solidFill>
                  <a:schemeClr val="tx1">
                    <a:lumMod val="75000"/>
                    <a:lumOff val="25000"/>
                  </a:schemeClr>
                </a:solidFill>
                <a:latin typeface="Arial" charset="0"/>
                <a:cs typeface="Arial" charset="0"/>
              </a:rPr>
              <a:t>Improve patient outcomes</a:t>
            </a:r>
          </a:p>
          <a:p>
            <a:pPr marL="342900" lvl="1" indent="-342900" algn="l" eaLnBrk="1" hangingPunct="1">
              <a:buSzPct val="90000"/>
              <a:buFont typeface="Arial" pitchFamily="34" charset="0"/>
              <a:buChar char="‒"/>
              <a:defRPr/>
            </a:pPr>
            <a:endParaRPr lang="en-GB" sz="2400"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9600" dirty="0" smtClean="0">
                <a:solidFill>
                  <a:schemeClr val="tx1">
                    <a:lumMod val="75000"/>
                    <a:lumOff val="25000"/>
                  </a:schemeClr>
                </a:solidFill>
                <a:latin typeface="Arial" charset="0"/>
                <a:cs typeface="Arial" charset="0"/>
              </a:rPr>
              <a:t>Respond to the first and prevent the second</a:t>
            </a:r>
          </a:p>
          <a:p>
            <a:pPr marL="342900" lvl="1" indent="-342900" algn="l" eaLnBrk="1" hangingPunct="1">
              <a:buSzPct val="90000"/>
              <a:buFont typeface="Arial" pitchFamily="34" charset="0"/>
              <a:buChar char="‒"/>
              <a:defRPr/>
            </a:pPr>
            <a:endParaRPr lang="en-GB" sz="2400"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9600" dirty="0" smtClean="0">
                <a:solidFill>
                  <a:schemeClr val="tx1">
                    <a:lumMod val="75000"/>
                    <a:lumOff val="25000"/>
                  </a:schemeClr>
                </a:solidFill>
                <a:latin typeface="Arial" charset="0"/>
                <a:cs typeface="Arial" charset="0"/>
              </a:rPr>
              <a:t>Early intervention to restore independence</a:t>
            </a:r>
          </a:p>
          <a:p>
            <a:pPr marL="342900" lvl="1" indent="-342900" algn="l" eaLnBrk="1" hangingPunct="1">
              <a:buSzPct val="90000"/>
              <a:buFont typeface="Arial" pitchFamily="34" charset="0"/>
              <a:buChar char="‒"/>
              <a:defRPr/>
            </a:pPr>
            <a:endParaRPr lang="en-GB" sz="2400"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r>
              <a:rPr lang="en-GB" sz="9600" dirty="0" smtClean="0">
                <a:solidFill>
                  <a:schemeClr val="tx1">
                    <a:lumMod val="75000"/>
                    <a:lumOff val="25000"/>
                  </a:schemeClr>
                </a:solidFill>
                <a:latin typeface="Arial" charset="0"/>
                <a:cs typeface="Arial" charset="0"/>
              </a:rPr>
              <a:t>Prevent frailty, promote bone health and reduce accidents</a:t>
            </a:r>
          </a:p>
          <a:p>
            <a:pPr marL="800100" lvl="2" indent="-342900" algn="l" eaLnBrk="1" hangingPunct="1">
              <a:buSzPct val="90000"/>
              <a:buFont typeface="Arial" pitchFamily="34" charset="0"/>
              <a:buChar char="‒"/>
              <a:defRPr/>
            </a:pPr>
            <a:endParaRPr lang="en-GB" sz="9200" dirty="0" smtClean="0">
              <a:solidFill>
                <a:schemeClr val="tx1">
                  <a:lumMod val="75000"/>
                  <a:lumOff val="25000"/>
                </a:schemeClr>
              </a:solidFill>
              <a:latin typeface="Arial" charset="0"/>
              <a:cs typeface="Arial" charset="0"/>
            </a:endParaRPr>
          </a:p>
          <a:p>
            <a:pPr marL="342900" lvl="1" indent="-342900" algn="l" eaLnBrk="1" hangingPunct="1">
              <a:buSzPct val="90000"/>
              <a:buFont typeface="Arial" pitchFamily="34" charset="0"/>
              <a:buChar char="•"/>
              <a:defRPr/>
            </a:pPr>
            <a:endParaRPr lang="en-GB" sz="4800" b="1" dirty="0" smtClean="0">
              <a:solidFill>
                <a:schemeClr val="tx1">
                  <a:lumMod val="75000"/>
                  <a:lumOff val="25000"/>
                </a:schemeClr>
              </a:solidFill>
              <a:latin typeface="Arial" charset="0"/>
              <a:cs typeface="Arial" charset="0"/>
            </a:endParaRPr>
          </a:p>
          <a:p>
            <a:pPr algn="l" eaLnBrk="1" fontAlgn="auto" hangingPunct="1">
              <a:spcAft>
                <a:spcPts val="0"/>
              </a:spcAft>
              <a:buFont typeface="Arial"/>
              <a:buNone/>
              <a:defRPr/>
            </a:pPr>
            <a:endParaRPr lang="en-GB" sz="3000" dirty="0">
              <a:solidFill>
                <a:srgbClr val="003399"/>
              </a:solidFill>
              <a:latin typeface="Frutiger 55 Roman" pitchFamily="-60" charset="0"/>
            </a:endParaRPr>
          </a:p>
        </p:txBody>
      </p:sp>
      <p:pic>
        <p:nvPicPr>
          <p:cNvPr id="1036" name="Picture 6" descr="CSP MASTER LOGO cmyk.eps"/>
          <p:cNvPicPr>
            <a:picLocks noChangeAspect="1"/>
          </p:cNvPicPr>
          <p:nvPr/>
        </p:nvPicPr>
        <p:blipFill>
          <a:blip r:embed="rId5"/>
          <a:srcRect/>
          <a:stretch>
            <a:fillRect/>
          </a:stretch>
        </p:blipFill>
        <p:spPr bwMode="auto">
          <a:xfrm>
            <a:off x="228600" y="317500"/>
            <a:ext cx="1600200" cy="927100"/>
          </a:xfrm>
          <a:prstGeom prst="rect">
            <a:avLst/>
          </a:prstGeom>
          <a:noFill/>
          <a:ln w="9525">
            <a:noFill/>
            <a:miter lim="800000"/>
            <a:headEnd/>
            <a:tailEnd/>
          </a:ln>
        </p:spPr>
      </p:pic>
      <p:graphicFrame>
        <p:nvGraphicFramePr>
          <p:cNvPr id="1026" name="Diagram 2"/>
          <p:cNvGraphicFramePr>
            <a:graphicFrameLocks/>
          </p:cNvGraphicFramePr>
          <p:nvPr/>
        </p:nvGraphicFramePr>
        <p:xfrm>
          <a:off x="3851275" y="1341438"/>
          <a:ext cx="4835525" cy="5327650"/>
        </p:xfrm>
        <a:graphic>
          <a:graphicData uri="http://schemas.openxmlformats.org/drawingml/2006/compatibility">
            <com:legacyDrawing xmlns:com="http://schemas.openxmlformats.org/drawingml/2006/compatibility" spid="_x0000_s1026"/>
          </a:graphicData>
        </a:graphic>
      </p:graphicFrame>
      <p:sp>
        <p:nvSpPr>
          <p:cNvPr id="1037" name="Line 13"/>
          <p:cNvSpPr>
            <a:spLocks noChangeShapeType="1"/>
          </p:cNvSpPr>
          <p:nvPr/>
        </p:nvSpPr>
        <p:spPr bwMode="auto">
          <a:xfrm flipV="1">
            <a:off x="4427538" y="2514600"/>
            <a:ext cx="1439862" cy="358775"/>
          </a:xfrm>
          <a:prstGeom prst="line">
            <a:avLst/>
          </a:prstGeom>
          <a:noFill/>
          <a:ln w="57150">
            <a:solidFill>
              <a:schemeClr val="tx1"/>
            </a:solidFill>
            <a:round/>
            <a:headEnd/>
            <a:tailEnd type="triangle" w="med" len="med"/>
          </a:ln>
        </p:spPr>
        <p:txBody>
          <a:bodyPr/>
          <a:lstStyle/>
          <a:p>
            <a:endParaRPr lang="en-US"/>
          </a:p>
        </p:txBody>
      </p:sp>
      <p:sp>
        <p:nvSpPr>
          <p:cNvPr id="1038" name="Line 14"/>
          <p:cNvSpPr>
            <a:spLocks noChangeShapeType="1"/>
          </p:cNvSpPr>
          <p:nvPr/>
        </p:nvSpPr>
        <p:spPr bwMode="auto">
          <a:xfrm flipV="1">
            <a:off x="2916238" y="5465763"/>
            <a:ext cx="1223962" cy="0"/>
          </a:xfrm>
          <a:prstGeom prst="line">
            <a:avLst/>
          </a:prstGeom>
          <a:noFill/>
          <a:ln w="57150">
            <a:solidFill>
              <a:schemeClr val="tx1"/>
            </a:solidFill>
            <a:round/>
            <a:headEnd/>
            <a:tailEnd type="triangle" w="med" len="med"/>
          </a:ln>
        </p:spPr>
        <p:txBody>
          <a:bodyPr/>
          <a:lstStyle/>
          <a:p>
            <a:endParaRPr lang="en-US"/>
          </a:p>
        </p:txBody>
      </p:sp>
      <p:sp>
        <p:nvSpPr>
          <p:cNvPr id="12" name="TextBox 11"/>
          <p:cNvSpPr txBox="1"/>
          <p:nvPr/>
        </p:nvSpPr>
        <p:spPr>
          <a:xfrm>
            <a:off x="4716463" y="6308725"/>
            <a:ext cx="4248150" cy="369888"/>
          </a:xfrm>
          <a:prstGeom prst="rect">
            <a:avLst/>
          </a:prstGeom>
          <a:noFill/>
        </p:spPr>
        <p:txBody>
          <a:bodyPr>
            <a:spAutoFit/>
          </a:bodyPr>
          <a:lstStyle/>
          <a:p>
            <a:pPr algn="r">
              <a:defRPr/>
            </a:pPr>
            <a:r>
              <a:rPr lang="en-GB" b="1" dirty="0">
                <a:solidFill>
                  <a:schemeClr val="tx1">
                    <a:lumMod val="75000"/>
                    <a:lumOff val="25000"/>
                  </a:schemeClr>
                </a:solidFill>
              </a:rPr>
              <a:t>Department of Health (2009) </a:t>
            </a:r>
            <a:endParaRPr lang="en-GB" b="1" dirty="0">
              <a:latin typeface="Arial" pitchFamily="34" charset="0"/>
              <a:cs typeface="Arial" pitchFamily="34" charset="0"/>
            </a:endParaRPr>
          </a:p>
        </p:txBody>
      </p:sp>
      <p:sp>
        <p:nvSpPr>
          <p:cNvPr id="14" name="Title 1"/>
          <p:cNvSpPr txBox="1">
            <a:spLocks/>
          </p:cNvSpPr>
          <p:nvPr/>
        </p:nvSpPr>
        <p:spPr bwMode="auto">
          <a:xfrm>
            <a:off x="1943100" y="188913"/>
            <a:ext cx="6589713" cy="1152525"/>
          </a:xfrm>
          <a:prstGeom prst="rect">
            <a:avLst/>
          </a:prstGeom>
          <a:noFill/>
          <a:ln w="9525">
            <a:noFill/>
            <a:miter lim="800000"/>
            <a:headEnd/>
            <a:tailEnd/>
          </a:ln>
        </p:spPr>
        <p:txBody>
          <a:bodyPr anchor="ctr"/>
          <a:lstStyle/>
          <a:p>
            <a:pPr algn="ctr" fontAlgn="auto">
              <a:spcAft>
                <a:spcPts val="0"/>
              </a:spcAft>
              <a:defRPr/>
            </a:pPr>
            <a:r>
              <a:rPr lang="en-GB" sz="5400" b="1" spc="-150" dirty="0">
                <a:solidFill>
                  <a:srgbClr val="4E5590"/>
                </a:solidFill>
                <a:latin typeface="Arial Bold"/>
                <a:ea typeface="+mj-ea"/>
                <a:cs typeface="Arial Bold"/>
              </a:rPr>
              <a:t/>
            </a:r>
            <a:br>
              <a:rPr lang="en-GB" sz="5400" b="1" spc="-150" dirty="0">
                <a:solidFill>
                  <a:srgbClr val="4E5590"/>
                </a:solidFill>
                <a:latin typeface="Arial Bold"/>
                <a:ea typeface="+mj-ea"/>
                <a:cs typeface="Arial Bold"/>
              </a:rPr>
            </a:br>
            <a:r>
              <a:rPr lang="en-GB" sz="4800" b="1" kern="0" dirty="0">
                <a:solidFill>
                  <a:srgbClr val="4E5590"/>
                </a:solidFill>
                <a:latin typeface="Arial Bold"/>
                <a:ea typeface="+mj-ea"/>
                <a:cs typeface="Arial Bold"/>
              </a:rPr>
              <a:t>What are the Recommendations?</a:t>
            </a:r>
            <a:r>
              <a:rPr lang="en-GB" sz="6000" b="1" spc="-150" dirty="0">
                <a:solidFill>
                  <a:srgbClr val="4E5590"/>
                </a:solidFill>
                <a:latin typeface="Arial Bold"/>
                <a:ea typeface="+mj-ea"/>
                <a:cs typeface="Arial Bold"/>
                <a:sym typeface="Symbol"/>
              </a:rPr>
              <a:t/>
            </a:r>
            <a:br>
              <a:rPr lang="en-GB" sz="6000" b="1" spc="-150" dirty="0">
                <a:solidFill>
                  <a:srgbClr val="4E5590"/>
                </a:solidFill>
                <a:latin typeface="Arial Bold"/>
                <a:ea typeface="+mj-ea"/>
                <a:cs typeface="Arial Bold"/>
                <a:sym typeface="Symbol"/>
              </a:rPr>
            </a:br>
            <a:endParaRPr lang="en-GB" sz="6000" b="1" spc="-150" dirty="0">
              <a:solidFill>
                <a:srgbClr val="4E5590"/>
              </a:solidFill>
              <a:latin typeface="Arial Bold"/>
              <a:ea typeface="+mj-ea"/>
              <a:cs typeface="Arial Bold"/>
            </a:endParaRPr>
          </a:p>
        </p:txBody>
      </p:sp>
      <p:sp>
        <p:nvSpPr>
          <p:cNvPr id="1041" name="TextBox 14"/>
          <p:cNvSpPr txBox="1">
            <a:spLocks noChangeArrowheads="1"/>
          </p:cNvSpPr>
          <p:nvPr/>
        </p:nvSpPr>
        <p:spPr bwMode="auto">
          <a:xfrm>
            <a:off x="3059113" y="1412875"/>
            <a:ext cx="4249737" cy="584200"/>
          </a:xfrm>
          <a:prstGeom prst="rect">
            <a:avLst/>
          </a:prstGeom>
          <a:noFill/>
          <a:ln w="9525">
            <a:noFill/>
            <a:miter lim="800000"/>
            <a:headEnd/>
            <a:tailEnd/>
          </a:ln>
        </p:spPr>
        <p:txBody>
          <a:bodyPr>
            <a:spAutoFit/>
          </a:bodyPr>
          <a:lstStyle/>
          <a:p>
            <a:pPr algn="ctr"/>
            <a:r>
              <a:rPr lang="en-GB" sz="3200" b="1">
                <a:solidFill>
                  <a:srgbClr val="FFC000"/>
                </a:solidFill>
              </a:rPr>
              <a:t>Falls Prevention</a:t>
            </a:r>
          </a:p>
        </p:txBody>
      </p:sp>
    </p:spTree>
  </p:cSld>
  <p:clrMapOvr>
    <a:masterClrMapping/>
  </p:clrMapOvr>
  <p:transition spd="slow" advTm="0">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1578</Words>
  <Application>Microsoft Office PowerPoint</Application>
  <PresentationFormat>On-screen Show (4:3)</PresentationFormat>
  <Paragraphs>232</Paragraphs>
  <Slides>21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Arial Bold</vt:lpstr>
      <vt:lpstr>Symbol</vt:lpstr>
      <vt:lpstr>Frutiger 55 Roman</vt:lpstr>
      <vt:lpstr>Times New Roman</vt:lpstr>
      <vt:lpstr>Verdana</vt:lpstr>
      <vt:lpstr>Office Theme</vt:lpstr>
      <vt:lpstr> Falls Prevention   </vt:lpstr>
      <vt:lpstr> Falls </vt:lpstr>
      <vt:lpstr> Statistics - Falls </vt:lpstr>
      <vt:lpstr> Statistics - Costs </vt:lpstr>
      <vt:lpstr> Statistics - Costs </vt:lpstr>
      <vt:lpstr>Slide 6</vt:lpstr>
      <vt:lpstr> Evidence Gathering </vt:lpstr>
      <vt:lpstr> Evidence Gathering  </vt:lpstr>
      <vt:lpstr>Slide 9</vt:lpstr>
      <vt:lpstr> What are the Recommendations? </vt:lpstr>
      <vt:lpstr>Slide 11</vt:lpstr>
      <vt:lpstr>Slide 12</vt:lpstr>
      <vt:lpstr>Lifestyle Integrated Functional Exercise</vt:lpstr>
      <vt:lpstr>Slide 14</vt:lpstr>
      <vt:lpstr>Otago Exercises  - examples  </vt:lpstr>
      <vt:lpstr>Slide 16</vt:lpstr>
      <vt:lpstr>Slide 17</vt:lpstr>
      <vt:lpstr>Slide 18</vt:lpstr>
      <vt:lpstr>References</vt:lpstr>
      <vt:lpstr>References</vt:lpstr>
      <vt:lpstr>Slide 21</vt:lpstr>
    </vt:vector>
  </TitlesOfParts>
  <Company>Chartered Society of Physiotherapy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Baggaley</dc:creator>
  <cp:lastModifiedBy>Kate Bennett</cp:lastModifiedBy>
  <cp:revision>158</cp:revision>
  <dcterms:created xsi:type="dcterms:W3CDTF">2011-08-25T13:14:20Z</dcterms:created>
  <dcterms:modified xsi:type="dcterms:W3CDTF">2015-07-03T15:08:16Z</dcterms:modified>
</cp:coreProperties>
</file>