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13"/>
  </p:notesMasterIdLst>
  <p:sldIdLst>
    <p:sldId id="305" r:id="rId2"/>
    <p:sldId id="308" r:id="rId3"/>
    <p:sldId id="256" r:id="rId4"/>
    <p:sldId id="304" r:id="rId5"/>
    <p:sldId id="310" r:id="rId6"/>
    <p:sldId id="314" r:id="rId7"/>
    <p:sldId id="315" r:id="rId8"/>
    <p:sldId id="313" r:id="rId9"/>
    <p:sldId id="298" r:id="rId10"/>
    <p:sldId id="312" r:id="rId11"/>
    <p:sldId id="30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336" y="-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type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general</c:v>
                </c:pt>
                <c:pt idx="1">
                  <c:v>specialist</c:v>
                </c:pt>
                <c:pt idx="2">
                  <c:v>res/ other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90</c:v>
                </c:pt>
                <c:pt idx="1">
                  <c:v>6</c:v>
                </c:pt>
                <c:pt idx="2">
                  <c:v>4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861B9-4964-41AD-A0E9-E84B0898208D}" type="datetimeFigureOut">
              <a:rPr lang="en-GB" smtClean="0"/>
              <a:pPr/>
              <a:t>09/07/2015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A463C7-1E0E-41DD-9681-E279B7A16EB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B4ABF2-216C-4E29-B447-9C5CB240236F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6F9B8CD-342D-4579-98EC-A8FD6B7370E1}" type="datetimeFigureOut">
              <a:rPr lang="en-US" smtClean="0"/>
              <a:pPr/>
              <a:t>7/9/2015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6F9B8CD-342D-4579-98EC-A8FD6B7370E1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06BACF-309D-4C48-B619-DB73B4451A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6F9B8CD-342D-4579-98EC-A8FD6B7370E1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6F9B8CD-342D-4579-98EC-A8FD6B7370E1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7/9/2015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7/9/2015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7/9/2015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7/9/2015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  <p:sldLayoutId id="2147483960" r:id="rId12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Falling through the Gaps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GB" sz="1400" dirty="0" smtClean="0"/>
          </a:p>
          <a:p>
            <a:pPr>
              <a:buNone/>
            </a:pPr>
            <a:r>
              <a:rPr lang="en-GB" sz="8800" dirty="0" smtClean="0"/>
              <a:t>WELCOME</a:t>
            </a:r>
            <a:endParaRPr lang="en-GB" sz="8800" dirty="0"/>
          </a:p>
        </p:txBody>
      </p:sp>
      <p:pic>
        <p:nvPicPr>
          <p:cNvPr id="10" name="Picture 9" descr="C:\Users\SUEADA~1\AppData\Local\Temp\C&amp;RE_logo fina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4653136"/>
            <a:ext cx="2483768" cy="1020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C:\Users\Catriona\AppData\Local\Microsoft\Windows\Temporary Internet Files\Content.Outlook\HW2W153C\BSG_logo.jpg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517232"/>
            <a:ext cx="2044292" cy="6480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http://fc07.deviantart.net/fs50/i/2009/301/2/1/Mind_The_Gap_Logo_by_rrward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240" y="188640"/>
            <a:ext cx="1953683" cy="1562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Hope that today will…….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Promote understanding of subject and stimulate fresh thinking and action </a:t>
            </a:r>
          </a:p>
          <a:p>
            <a:r>
              <a:rPr lang="en-GB" dirty="0" smtClean="0"/>
              <a:t>Encourage more researchers to </a:t>
            </a:r>
            <a:r>
              <a:rPr lang="en-GB" dirty="0" smtClean="0"/>
              <a:t>study in </a:t>
            </a:r>
            <a:r>
              <a:rPr lang="en-GB" dirty="0" smtClean="0"/>
              <a:t>this field</a:t>
            </a:r>
          </a:p>
          <a:p>
            <a:r>
              <a:rPr lang="en-GB" dirty="0" smtClean="0"/>
              <a:t>Connect researchers with those delivering falls prevention through housing adaptations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Falling through the Gaps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GB" sz="1400" dirty="0" smtClean="0"/>
          </a:p>
          <a:p>
            <a:pPr>
              <a:buNone/>
            </a:pPr>
            <a:r>
              <a:rPr lang="en-GB" sz="7200" b="1" dirty="0" smtClean="0"/>
              <a:t>Lord </a:t>
            </a:r>
            <a:r>
              <a:rPr lang="en-GB" sz="7200" b="1" dirty="0" err="1" smtClean="0"/>
              <a:t>Filkin</a:t>
            </a:r>
            <a:endParaRPr lang="en-GB" sz="7200" b="1" dirty="0" smtClean="0"/>
          </a:p>
          <a:p>
            <a:pPr>
              <a:buNone/>
            </a:pPr>
            <a:r>
              <a:rPr lang="en-GB" sz="2800" b="1" dirty="0" smtClean="0"/>
              <a:t>Centre for Ageing Better</a:t>
            </a:r>
          </a:p>
          <a:p>
            <a:pPr>
              <a:buNone/>
            </a:pPr>
            <a:endParaRPr lang="en-GB" sz="2800" b="1" dirty="0" smtClean="0"/>
          </a:p>
          <a:p>
            <a:pPr>
              <a:buNone/>
            </a:pPr>
            <a:r>
              <a:rPr lang="en-US" sz="2800" b="1" i="1" dirty="0" smtClean="0"/>
              <a:t>The importance of understanding and applying 'what works' in an ageing society</a:t>
            </a:r>
            <a:r>
              <a:rPr lang="en-US" sz="2800" i="1" dirty="0" smtClean="0"/>
              <a:t> </a:t>
            </a:r>
            <a:endParaRPr lang="en-GB" sz="2800" i="1" dirty="0"/>
          </a:p>
        </p:txBody>
      </p:sp>
      <p:pic>
        <p:nvPicPr>
          <p:cNvPr id="10" name="Picture 9" descr="C:\Users\SUEADA~1\AppData\Local\Temp\C&amp;RE_logo fina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5373216"/>
            <a:ext cx="1728192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C:\Users\Catriona\AppData\Local\Microsoft\Windows\Temporary Internet Files\Content.Outlook\HW2W153C\BSG_logo.jpg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661248"/>
            <a:ext cx="1756260" cy="5040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http://fc07.deviantart.net/fs50/i/2009/301/2/1/Mind_The_Gap_Logo_by_rrward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240" y="188640"/>
            <a:ext cx="1953683" cy="1562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Falling through the Gaps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About today</a:t>
            </a:r>
            <a:endParaRPr lang="en-GB" sz="3700" dirty="0" smtClean="0"/>
          </a:p>
          <a:p>
            <a:r>
              <a:rPr lang="en-GB" sz="4000" dirty="0" smtClean="0"/>
              <a:t>Housekeeping</a:t>
            </a:r>
          </a:p>
          <a:p>
            <a:pPr>
              <a:buNone/>
            </a:pPr>
            <a:endParaRPr lang="en-GB" sz="4000" dirty="0" smtClean="0"/>
          </a:p>
          <a:p>
            <a:pPr lvl="1"/>
            <a:r>
              <a:rPr lang="en-GB" sz="3700" i="1" dirty="0" smtClean="0"/>
              <a:t>Please turn phone to silent</a:t>
            </a:r>
          </a:p>
          <a:p>
            <a:pPr lvl="1">
              <a:buNone/>
            </a:pPr>
            <a:endParaRPr lang="en-GB" sz="3700" dirty="0" smtClean="0"/>
          </a:p>
        </p:txBody>
      </p:sp>
      <p:pic>
        <p:nvPicPr>
          <p:cNvPr id="10" name="Picture 9" descr="C:\Users\SUEADA~1\AppData\Local\Temp\C&amp;RE_logo fina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5085184"/>
            <a:ext cx="2483768" cy="1020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C:\Users\Catriona\AppData\Local\Microsoft\Windows\Temporary Internet Files\Content.Outlook\HW2W153C\BSG_logo.jpg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517232"/>
            <a:ext cx="2044292" cy="6480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http://fc07.deviantart.net/fs50/i/2009/301/2/1/Mind_The_Gap_Logo_by_rrward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240" y="188640"/>
            <a:ext cx="1953683" cy="1562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403648" y="2420888"/>
            <a:ext cx="6477000" cy="129614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US" b="1" i="1" dirty="0" smtClean="0"/>
              <a:t>Falling Through the Gaps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b="1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187624" y="3140968"/>
            <a:ext cx="7406640" cy="2304256"/>
          </a:xfrm>
        </p:spPr>
        <p:txBody>
          <a:bodyPr>
            <a:normAutofit fontScale="92500" lnSpcReduction="10000"/>
          </a:bodyPr>
          <a:lstStyle/>
          <a:p>
            <a:endParaRPr lang="en-GB" sz="2800" b="1" i="1" dirty="0" smtClean="0"/>
          </a:p>
          <a:p>
            <a:r>
              <a:rPr lang="en-US" sz="3200" b="1" i="1" dirty="0" smtClean="0"/>
              <a:t>Connecting Research, Policy and Practice in the Fields of Ageing, Falls Prevention and Housing Interventions</a:t>
            </a:r>
            <a:endParaRPr lang="en-GB" sz="3200" dirty="0" smtClean="0"/>
          </a:p>
          <a:p>
            <a:r>
              <a:rPr lang="en-GB" sz="2800" b="1" i="1" dirty="0" smtClean="0"/>
              <a:t>Sue </a:t>
            </a:r>
            <a:r>
              <a:rPr lang="en-GB" sz="2800" b="1" i="1" dirty="0" smtClean="0"/>
              <a:t>Adams, Care &amp; Repair </a:t>
            </a:r>
            <a:r>
              <a:rPr lang="en-GB" sz="2800" b="1" i="1" dirty="0" smtClean="0"/>
              <a:t>England</a:t>
            </a:r>
            <a:endParaRPr lang="en-GB" sz="2800" b="1" i="1" dirty="0" smtClean="0"/>
          </a:p>
        </p:txBody>
      </p:sp>
      <p:pic>
        <p:nvPicPr>
          <p:cNvPr id="8" name="Picture 7" descr="C:\Users\SUEADA~1\AppData\Local\Temp\C&amp;RE_logo fina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805264"/>
            <a:ext cx="2483768" cy="948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C:\Users\Catriona\AppData\Local\Microsoft\Windows\Temporary Internet Files\Content.Outlook\HW2W153C\BSG_logo.jpg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372200" y="6011992"/>
            <a:ext cx="2476340" cy="729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http://fc07.deviantart.net/fs50/i/2009/301/2/1/Mind_The_Gap_Logo_by_rrward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7864" y="620688"/>
            <a:ext cx="1953683" cy="1562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7670998" cy="914400"/>
          </a:xfrm>
        </p:spPr>
        <p:txBody>
          <a:bodyPr/>
          <a:lstStyle/>
          <a:p>
            <a:pPr eaLnBrk="1" hangingPunct="1"/>
            <a:r>
              <a:rPr lang="en-GB" b="1" dirty="0" smtClean="0"/>
              <a:t>Background to today’s event</a:t>
            </a:r>
            <a:endParaRPr lang="en-US" b="1" dirty="0" smtClean="0"/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772816"/>
            <a:ext cx="3240087" cy="424698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GB" sz="2800" b="1" dirty="0" smtClean="0"/>
              <a:t>Addressing the health / social problems arising from </a:t>
            </a:r>
            <a:r>
              <a:rPr lang="en-GB" sz="2800" b="1" dirty="0" smtClean="0"/>
              <a:t>housing inadequacy were </a:t>
            </a:r>
            <a:r>
              <a:rPr lang="en-GB" sz="2800" b="1" dirty="0" smtClean="0"/>
              <a:t>key drivers of housing improvement</a:t>
            </a:r>
          </a:p>
          <a:p>
            <a:pPr eaLnBrk="1" hangingPunct="1">
              <a:buNone/>
            </a:pPr>
            <a:endParaRPr lang="en-GB" sz="1200" b="1" dirty="0" smtClean="0"/>
          </a:p>
          <a:p>
            <a:pPr eaLnBrk="1" hangingPunct="1"/>
            <a:r>
              <a:rPr lang="en-GB" sz="2800" b="1" i="1" dirty="0" smtClean="0"/>
              <a:t>Need to be again</a:t>
            </a:r>
          </a:p>
          <a:p>
            <a:pPr eaLnBrk="1" hangingPunct="1">
              <a:buFont typeface="Wingdings" pitchFamily="2" charset="2"/>
              <a:buNone/>
            </a:pPr>
            <a:endParaRPr lang="en-GB" sz="2400" dirty="0" smtClean="0"/>
          </a:p>
        </p:txBody>
      </p:sp>
      <p:pic>
        <p:nvPicPr>
          <p:cNvPr id="19459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724275" y="1268413"/>
            <a:ext cx="4810125" cy="53292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28600"/>
            <a:ext cx="7598990" cy="914400"/>
          </a:xfrm>
        </p:spPr>
        <p:txBody>
          <a:bodyPr/>
          <a:lstStyle/>
          <a:p>
            <a:r>
              <a:rPr lang="en-GB" b="1" dirty="0" smtClean="0"/>
              <a:t>Major current policy concerns</a:t>
            </a:r>
            <a:endParaRPr lang="en-GB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67544" y="1844824"/>
            <a:ext cx="4248472" cy="4174976"/>
          </a:xfrm>
        </p:spPr>
        <p:txBody>
          <a:bodyPr>
            <a:normAutofit/>
          </a:bodyPr>
          <a:lstStyle/>
          <a:p>
            <a:r>
              <a:rPr lang="en-GB" sz="3600" b="1" i="1" dirty="0" smtClean="0"/>
              <a:t>Reduce NHS costs</a:t>
            </a:r>
          </a:p>
          <a:p>
            <a:pPr>
              <a:buNone/>
            </a:pPr>
            <a:endParaRPr lang="en-GB" sz="1100" b="1" i="1" dirty="0" smtClean="0"/>
          </a:p>
          <a:p>
            <a:r>
              <a:rPr lang="en-GB" sz="3600" b="1" i="1" dirty="0" smtClean="0"/>
              <a:t>Reduce care costs</a:t>
            </a:r>
          </a:p>
          <a:p>
            <a:endParaRPr lang="en-GB" sz="3600" b="1" i="1" dirty="0" smtClean="0"/>
          </a:p>
          <a:p>
            <a:pPr>
              <a:buNone/>
            </a:pPr>
            <a:r>
              <a:rPr lang="en-GB" sz="3600" b="1" i="1" dirty="0" smtClean="0"/>
              <a:t>Focus: Older people</a:t>
            </a:r>
          </a:p>
          <a:p>
            <a:pPr>
              <a:buNone/>
            </a:pPr>
            <a:endParaRPr lang="en-GB" sz="3600" b="1" i="1" dirty="0" smtClean="0"/>
          </a:p>
          <a:p>
            <a:pPr>
              <a:buNone/>
            </a:pPr>
            <a:r>
              <a:rPr lang="en-GB" sz="3600" b="1" i="1" dirty="0" smtClean="0"/>
              <a:t>[CSR underway]</a:t>
            </a:r>
            <a:endParaRPr lang="en-GB" sz="3600" b="1" i="1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2204864"/>
            <a:ext cx="4081561" cy="3746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8075240" cy="979974"/>
          </a:xfrm>
        </p:spPr>
        <p:txBody>
          <a:bodyPr>
            <a:normAutofit/>
          </a:bodyPr>
          <a:lstStyle/>
          <a:p>
            <a:r>
              <a:rPr lang="en-GB" sz="5400" dirty="0" smtClean="0"/>
              <a:t>Where older people live</a:t>
            </a:r>
            <a:endParaRPr lang="en-GB" sz="5400" dirty="0"/>
          </a:p>
        </p:txBody>
      </p:sp>
      <p:sp>
        <p:nvSpPr>
          <p:cNvPr id="122" name="Text Placeholder 121"/>
          <p:cNvSpPr>
            <a:spLocks noGrp="1"/>
          </p:cNvSpPr>
          <p:nvPr>
            <p:ph type="body" idx="2"/>
          </p:nvPr>
        </p:nvSpPr>
        <p:spPr>
          <a:xfrm>
            <a:off x="395536" y="1340768"/>
            <a:ext cx="8136904" cy="1296144"/>
          </a:xfrm>
        </p:spPr>
        <p:txBody>
          <a:bodyPr>
            <a:noAutofit/>
          </a:bodyPr>
          <a:lstStyle/>
          <a:p>
            <a:r>
              <a:rPr lang="en-GB" sz="3600" dirty="0" smtClean="0"/>
              <a:t>90% of older people live in mainstream housing (6% specialist/ 4% res </a:t>
            </a:r>
            <a:r>
              <a:rPr lang="en-GB" sz="3600" dirty="0" smtClean="0"/>
              <a:t>care/other) </a:t>
            </a:r>
            <a:r>
              <a:rPr lang="en-GB" sz="3600" dirty="0" smtClean="0"/>
              <a:t>other)</a:t>
            </a:r>
            <a:endParaRPr lang="en-GB" sz="3600" dirty="0"/>
          </a:p>
        </p:txBody>
      </p:sp>
      <p:graphicFrame>
        <p:nvGraphicFramePr>
          <p:cNvPr id="294" name="Content Placeholder 293"/>
          <p:cNvGraphicFramePr>
            <a:graphicFrameLocks noGrp="1"/>
          </p:cNvGraphicFramePr>
          <p:nvPr>
            <p:ph sz="half" idx="1"/>
          </p:nvPr>
        </p:nvGraphicFramePr>
        <p:xfrm>
          <a:off x="467544" y="2780928"/>
          <a:ext cx="7704856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8075240" cy="979974"/>
          </a:xfrm>
        </p:spPr>
        <p:txBody>
          <a:bodyPr>
            <a:normAutofit/>
          </a:bodyPr>
          <a:lstStyle/>
          <a:p>
            <a:r>
              <a:rPr lang="en-GB" sz="5400" dirty="0" smtClean="0"/>
              <a:t>Where older people live </a:t>
            </a:r>
            <a:endParaRPr lang="en-GB" sz="5400" dirty="0"/>
          </a:p>
        </p:txBody>
      </p:sp>
      <p:sp>
        <p:nvSpPr>
          <p:cNvPr id="122" name="Text Placeholder 121"/>
          <p:cNvSpPr>
            <a:spLocks noGrp="1"/>
          </p:cNvSpPr>
          <p:nvPr>
            <p:ph type="body" idx="2"/>
          </p:nvPr>
        </p:nvSpPr>
        <p:spPr>
          <a:xfrm>
            <a:off x="395536" y="1340768"/>
            <a:ext cx="8136904" cy="1296144"/>
          </a:xfrm>
        </p:spPr>
        <p:txBody>
          <a:bodyPr>
            <a:noAutofit/>
          </a:bodyPr>
          <a:lstStyle/>
          <a:p>
            <a:r>
              <a:rPr lang="en-GB" sz="3600" dirty="0" smtClean="0"/>
              <a:t>One </a:t>
            </a:r>
            <a:r>
              <a:rPr lang="en-GB" sz="3600" dirty="0" smtClean="0"/>
              <a:t>out of </a:t>
            </a:r>
            <a:r>
              <a:rPr lang="en-GB" sz="3600" dirty="0" smtClean="0"/>
              <a:t>3 </a:t>
            </a:r>
            <a:r>
              <a:rPr lang="en-GB" sz="3600" dirty="0" smtClean="0"/>
              <a:t>homes are lived in by older people</a:t>
            </a:r>
            <a:endParaRPr lang="en-GB" sz="3600" dirty="0"/>
          </a:p>
        </p:txBody>
      </p:sp>
      <p:pic>
        <p:nvPicPr>
          <p:cNvPr id="6" name="Picture 2" descr="C:\Program Files (x86)\Microsoft Office\MEDIA\CAGCAT10\j018560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2636912"/>
            <a:ext cx="922630" cy="923544"/>
          </a:xfrm>
          <a:prstGeom prst="rect">
            <a:avLst/>
          </a:prstGeom>
          <a:noFill/>
        </p:spPr>
      </p:pic>
      <p:pic>
        <p:nvPicPr>
          <p:cNvPr id="7" name="Picture 2" descr="C:\Program Files (x86)\Microsoft Office\MEDIA\CAGCAT10\j018560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2636912"/>
            <a:ext cx="922630" cy="923544"/>
          </a:xfrm>
          <a:prstGeom prst="rect">
            <a:avLst/>
          </a:prstGeom>
          <a:noFill/>
        </p:spPr>
      </p:pic>
      <p:grpSp>
        <p:nvGrpSpPr>
          <p:cNvPr id="4" name="Group 5"/>
          <p:cNvGrpSpPr>
            <a:grpSpLocks noChangeAspect="1"/>
          </p:cNvGrpSpPr>
          <p:nvPr/>
        </p:nvGrpSpPr>
        <p:grpSpPr bwMode="auto">
          <a:xfrm>
            <a:off x="1547664" y="2636912"/>
            <a:ext cx="923925" cy="923925"/>
            <a:chOff x="1156" y="2024"/>
            <a:chExt cx="582" cy="582"/>
          </a:xfrm>
        </p:grpSpPr>
        <p:sp>
          <p:nvSpPr>
            <p:cNvPr id="67" name="AutoShape 4"/>
            <p:cNvSpPr>
              <a:spLocks noChangeAspect="1" noChangeArrowheads="1" noTextEdit="1"/>
            </p:cNvSpPr>
            <p:nvPr/>
          </p:nvSpPr>
          <p:spPr bwMode="auto">
            <a:xfrm>
              <a:off x="1156" y="2024"/>
              <a:ext cx="582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6"/>
            <p:cNvSpPr>
              <a:spLocks/>
            </p:cNvSpPr>
            <p:nvPr/>
          </p:nvSpPr>
          <p:spPr bwMode="auto">
            <a:xfrm>
              <a:off x="1183" y="2049"/>
              <a:ext cx="540" cy="542"/>
            </a:xfrm>
            <a:custGeom>
              <a:avLst/>
              <a:gdLst/>
              <a:ahLst/>
              <a:cxnLst>
                <a:cxn ang="0">
                  <a:pos x="971" y="1084"/>
                </a:cxn>
                <a:cxn ang="0">
                  <a:pos x="993" y="1082"/>
                </a:cxn>
                <a:cxn ang="0">
                  <a:pos x="1014" y="1075"/>
                </a:cxn>
                <a:cxn ang="0">
                  <a:pos x="1033" y="1066"/>
                </a:cxn>
                <a:cxn ang="0">
                  <a:pos x="1049" y="1052"/>
                </a:cxn>
                <a:cxn ang="0">
                  <a:pos x="1063" y="1036"/>
                </a:cxn>
                <a:cxn ang="0">
                  <a:pos x="1072" y="1017"/>
                </a:cxn>
                <a:cxn ang="0">
                  <a:pos x="1079" y="996"/>
                </a:cxn>
                <a:cxn ang="0">
                  <a:pos x="1081" y="975"/>
                </a:cxn>
                <a:cxn ang="0">
                  <a:pos x="1081" y="109"/>
                </a:cxn>
                <a:cxn ang="0">
                  <a:pos x="1079" y="87"/>
                </a:cxn>
                <a:cxn ang="0">
                  <a:pos x="1072" y="66"/>
                </a:cxn>
                <a:cxn ang="0">
                  <a:pos x="1063" y="48"/>
                </a:cxn>
                <a:cxn ang="0">
                  <a:pos x="1049" y="32"/>
                </a:cxn>
                <a:cxn ang="0">
                  <a:pos x="1033" y="18"/>
                </a:cxn>
                <a:cxn ang="0">
                  <a:pos x="1014" y="9"/>
                </a:cxn>
                <a:cxn ang="0">
                  <a:pos x="993" y="2"/>
                </a:cxn>
                <a:cxn ang="0">
                  <a:pos x="971" y="0"/>
                </a:cxn>
                <a:cxn ang="0">
                  <a:pos x="110" y="0"/>
                </a:cxn>
                <a:cxn ang="0">
                  <a:pos x="88" y="2"/>
                </a:cxn>
                <a:cxn ang="0">
                  <a:pos x="67" y="9"/>
                </a:cxn>
                <a:cxn ang="0">
                  <a:pos x="49" y="18"/>
                </a:cxn>
                <a:cxn ang="0">
                  <a:pos x="32" y="32"/>
                </a:cxn>
                <a:cxn ang="0">
                  <a:pos x="19" y="48"/>
                </a:cxn>
                <a:cxn ang="0">
                  <a:pos x="9" y="66"/>
                </a:cxn>
                <a:cxn ang="0">
                  <a:pos x="2" y="87"/>
                </a:cxn>
                <a:cxn ang="0">
                  <a:pos x="0" y="109"/>
                </a:cxn>
                <a:cxn ang="0">
                  <a:pos x="0" y="975"/>
                </a:cxn>
                <a:cxn ang="0">
                  <a:pos x="2" y="996"/>
                </a:cxn>
                <a:cxn ang="0">
                  <a:pos x="9" y="1017"/>
                </a:cxn>
                <a:cxn ang="0">
                  <a:pos x="19" y="1036"/>
                </a:cxn>
                <a:cxn ang="0">
                  <a:pos x="32" y="1052"/>
                </a:cxn>
                <a:cxn ang="0">
                  <a:pos x="49" y="1066"/>
                </a:cxn>
                <a:cxn ang="0">
                  <a:pos x="67" y="1075"/>
                </a:cxn>
                <a:cxn ang="0">
                  <a:pos x="88" y="1082"/>
                </a:cxn>
                <a:cxn ang="0">
                  <a:pos x="110" y="1084"/>
                </a:cxn>
                <a:cxn ang="0">
                  <a:pos x="971" y="1084"/>
                </a:cxn>
              </a:cxnLst>
              <a:rect l="0" t="0" r="r" b="b"/>
              <a:pathLst>
                <a:path w="1081" h="1084">
                  <a:moveTo>
                    <a:pt x="971" y="1084"/>
                  </a:moveTo>
                  <a:lnTo>
                    <a:pt x="993" y="1082"/>
                  </a:lnTo>
                  <a:lnTo>
                    <a:pt x="1014" y="1075"/>
                  </a:lnTo>
                  <a:lnTo>
                    <a:pt x="1033" y="1066"/>
                  </a:lnTo>
                  <a:lnTo>
                    <a:pt x="1049" y="1052"/>
                  </a:lnTo>
                  <a:lnTo>
                    <a:pt x="1063" y="1036"/>
                  </a:lnTo>
                  <a:lnTo>
                    <a:pt x="1072" y="1017"/>
                  </a:lnTo>
                  <a:lnTo>
                    <a:pt x="1079" y="996"/>
                  </a:lnTo>
                  <a:lnTo>
                    <a:pt x="1081" y="975"/>
                  </a:lnTo>
                  <a:lnTo>
                    <a:pt x="1081" y="109"/>
                  </a:lnTo>
                  <a:lnTo>
                    <a:pt x="1079" y="87"/>
                  </a:lnTo>
                  <a:lnTo>
                    <a:pt x="1072" y="66"/>
                  </a:lnTo>
                  <a:lnTo>
                    <a:pt x="1063" y="48"/>
                  </a:lnTo>
                  <a:lnTo>
                    <a:pt x="1049" y="32"/>
                  </a:lnTo>
                  <a:lnTo>
                    <a:pt x="1033" y="18"/>
                  </a:lnTo>
                  <a:lnTo>
                    <a:pt x="1014" y="9"/>
                  </a:lnTo>
                  <a:lnTo>
                    <a:pt x="993" y="2"/>
                  </a:lnTo>
                  <a:lnTo>
                    <a:pt x="971" y="0"/>
                  </a:lnTo>
                  <a:lnTo>
                    <a:pt x="110" y="0"/>
                  </a:lnTo>
                  <a:lnTo>
                    <a:pt x="88" y="2"/>
                  </a:lnTo>
                  <a:lnTo>
                    <a:pt x="67" y="9"/>
                  </a:lnTo>
                  <a:lnTo>
                    <a:pt x="49" y="18"/>
                  </a:lnTo>
                  <a:lnTo>
                    <a:pt x="32" y="32"/>
                  </a:lnTo>
                  <a:lnTo>
                    <a:pt x="19" y="48"/>
                  </a:lnTo>
                  <a:lnTo>
                    <a:pt x="9" y="66"/>
                  </a:lnTo>
                  <a:lnTo>
                    <a:pt x="2" y="87"/>
                  </a:lnTo>
                  <a:lnTo>
                    <a:pt x="0" y="109"/>
                  </a:lnTo>
                  <a:lnTo>
                    <a:pt x="0" y="975"/>
                  </a:lnTo>
                  <a:lnTo>
                    <a:pt x="2" y="996"/>
                  </a:lnTo>
                  <a:lnTo>
                    <a:pt x="9" y="1017"/>
                  </a:lnTo>
                  <a:lnTo>
                    <a:pt x="19" y="1036"/>
                  </a:lnTo>
                  <a:lnTo>
                    <a:pt x="32" y="1052"/>
                  </a:lnTo>
                  <a:lnTo>
                    <a:pt x="49" y="1066"/>
                  </a:lnTo>
                  <a:lnTo>
                    <a:pt x="67" y="1075"/>
                  </a:lnTo>
                  <a:lnTo>
                    <a:pt x="88" y="1082"/>
                  </a:lnTo>
                  <a:lnTo>
                    <a:pt x="110" y="1084"/>
                  </a:lnTo>
                  <a:lnTo>
                    <a:pt x="971" y="1084"/>
                  </a:lnTo>
                  <a:close/>
                </a:path>
              </a:pathLst>
            </a:custGeom>
            <a:gradFill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5400000" scaled="0"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7"/>
            <p:cNvSpPr>
              <a:spLocks/>
            </p:cNvSpPr>
            <p:nvPr/>
          </p:nvSpPr>
          <p:spPr bwMode="auto">
            <a:xfrm>
              <a:off x="1233" y="2106"/>
              <a:ext cx="433" cy="361"/>
            </a:xfrm>
            <a:custGeom>
              <a:avLst/>
              <a:gdLst/>
              <a:ahLst/>
              <a:cxnLst>
                <a:cxn ang="0">
                  <a:pos x="705" y="0"/>
                </a:cxn>
                <a:cxn ang="0">
                  <a:pos x="147" y="0"/>
                </a:cxn>
                <a:cxn ang="0">
                  <a:pos x="0" y="299"/>
                </a:cxn>
                <a:cxn ang="0">
                  <a:pos x="100" y="299"/>
                </a:cxn>
                <a:cxn ang="0">
                  <a:pos x="100" y="718"/>
                </a:cxn>
                <a:cxn ang="0">
                  <a:pos x="756" y="721"/>
                </a:cxn>
                <a:cxn ang="0">
                  <a:pos x="756" y="299"/>
                </a:cxn>
                <a:cxn ang="0">
                  <a:pos x="867" y="299"/>
                </a:cxn>
                <a:cxn ang="0">
                  <a:pos x="705" y="0"/>
                </a:cxn>
              </a:cxnLst>
              <a:rect l="0" t="0" r="r" b="b"/>
              <a:pathLst>
                <a:path w="867" h="721">
                  <a:moveTo>
                    <a:pt x="705" y="0"/>
                  </a:moveTo>
                  <a:lnTo>
                    <a:pt x="147" y="0"/>
                  </a:lnTo>
                  <a:lnTo>
                    <a:pt x="0" y="299"/>
                  </a:lnTo>
                  <a:lnTo>
                    <a:pt x="100" y="299"/>
                  </a:lnTo>
                  <a:lnTo>
                    <a:pt x="100" y="718"/>
                  </a:lnTo>
                  <a:lnTo>
                    <a:pt x="756" y="721"/>
                  </a:lnTo>
                  <a:lnTo>
                    <a:pt x="756" y="299"/>
                  </a:lnTo>
                  <a:lnTo>
                    <a:pt x="867" y="299"/>
                  </a:lnTo>
                  <a:lnTo>
                    <a:pt x="70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FF0000"/>
                </a:solidFill>
              </a:endParaRPr>
            </a:p>
          </p:txBody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1184" y="2463"/>
              <a:ext cx="533" cy="9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Rectangle 9"/>
            <p:cNvSpPr>
              <a:spLocks noChangeArrowheads="1"/>
            </p:cNvSpPr>
            <p:nvPr/>
          </p:nvSpPr>
          <p:spPr bwMode="auto">
            <a:xfrm>
              <a:off x="1182" y="2488"/>
              <a:ext cx="549" cy="7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Rectangle 10"/>
            <p:cNvSpPr>
              <a:spLocks noChangeArrowheads="1"/>
            </p:cNvSpPr>
            <p:nvPr/>
          </p:nvSpPr>
          <p:spPr bwMode="auto">
            <a:xfrm>
              <a:off x="1351" y="2342"/>
              <a:ext cx="20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Rectangle 11"/>
            <p:cNvSpPr>
              <a:spLocks noChangeArrowheads="1"/>
            </p:cNvSpPr>
            <p:nvPr/>
          </p:nvSpPr>
          <p:spPr bwMode="auto">
            <a:xfrm>
              <a:off x="1351" y="2380"/>
              <a:ext cx="20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Rectangle 12"/>
            <p:cNvSpPr>
              <a:spLocks noChangeArrowheads="1"/>
            </p:cNvSpPr>
            <p:nvPr/>
          </p:nvSpPr>
          <p:spPr bwMode="auto">
            <a:xfrm>
              <a:off x="1323" y="2342"/>
              <a:ext cx="20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Rectangle 13"/>
            <p:cNvSpPr>
              <a:spLocks noChangeArrowheads="1"/>
            </p:cNvSpPr>
            <p:nvPr/>
          </p:nvSpPr>
          <p:spPr bwMode="auto">
            <a:xfrm>
              <a:off x="1323" y="2380"/>
              <a:ext cx="20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Rectangle 14"/>
            <p:cNvSpPr>
              <a:spLocks noChangeArrowheads="1"/>
            </p:cNvSpPr>
            <p:nvPr/>
          </p:nvSpPr>
          <p:spPr bwMode="auto">
            <a:xfrm>
              <a:off x="1548" y="2342"/>
              <a:ext cx="20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Rectangle 15"/>
            <p:cNvSpPr>
              <a:spLocks noChangeArrowheads="1"/>
            </p:cNvSpPr>
            <p:nvPr/>
          </p:nvSpPr>
          <p:spPr bwMode="auto">
            <a:xfrm>
              <a:off x="1548" y="2380"/>
              <a:ext cx="20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Rectangle 16"/>
            <p:cNvSpPr>
              <a:spLocks noChangeArrowheads="1"/>
            </p:cNvSpPr>
            <p:nvPr/>
          </p:nvSpPr>
          <p:spPr bwMode="auto">
            <a:xfrm>
              <a:off x="1519" y="2342"/>
              <a:ext cx="21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Rectangle 17"/>
            <p:cNvSpPr>
              <a:spLocks noChangeArrowheads="1"/>
            </p:cNvSpPr>
            <p:nvPr/>
          </p:nvSpPr>
          <p:spPr bwMode="auto">
            <a:xfrm>
              <a:off x="1519" y="2380"/>
              <a:ext cx="21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Rectangle 18"/>
            <p:cNvSpPr>
              <a:spLocks noChangeArrowheads="1"/>
            </p:cNvSpPr>
            <p:nvPr/>
          </p:nvSpPr>
          <p:spPr bwMode="auto">
            <a:xfrm>
              <a:off x="1328" y="2080"/>
              <a:ext cx="40" cy="1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Rectangle 19"/>
            <p:cNvSpPr>
              <a:spLocks noChangeArrowheads="1"/>
            </p:cNvSpPr>
            <p:nvPr/>
          </p:nvSpPr>
          <p:spPr bwMode="auto">
            <a:xfrm>
              <a:off x="1320" y="2072"/>
              <a:ext cx="54" cy="1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Rectangle 20"/>
            <p:cNvSpPr>
              <a:spLocks noChangeArrowheads="1"/>
            </p:cNvSpPr>
            <p:nvPr/>
          </p:nvSpPr>
          <p:spPr bwMode="auto">
            <a:xfrm>
              <a:off x="1410" y="2351"/>
              <a:ext cx="70" cy="11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Rectangle 21"/>
            <p:cNvSpPr>
              <a:spLocks noChangeArrowheads="1"/>
            </p:cNvSpPr>
            <p:nvPr/>
          </p:nvSpPr>
          <p:spPr bwMode="auto">
            <a:xfrm>
              <a:off x="1424" y="2365"/>
              <a:ext cx="40" cy="38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2"/>
            <p:cNvSpPr>
              <a:spLocks/>
            </p:cNvSpPr>
            <p:nvPr/>
          </p:nvSpPr>
          <p:spPr bwMode="auto">
            <a:xfrm>
              <a:off x="1453" y="2420"/>
              <a:ext cx="16" cy="15"/>
            </a:xfrm>
            <a:custGeom>
              <a:avLst/>
              <a:gdLst/>
              <a:ahLst/>
              <a:cxnLst>
                <a:cxn ang="0">
                  <a:pos x="16" y="31"/>
                </a:cxn>
                <a:cxn ang="0">
                  <a:pos x="22" y="30"/>
                </a:cxn>
                <a:cxn ang="0">
                  <a:pos x="27" y="26"/>
                </a:cxn>
                <a:cxn ang="0">
                  <a:pos x="30" y="22"/>
                </a:cxn>
                <a:cxn ang="0">
                  <a:pos x="31" y="16"/>
                </a:cxn>
                <a:cxn ang="0">
                  <a:pos x="30" y="9"/>
                </a:cxn>
                <a:cxn ang="0">
                  <a:pos x="27" y="4"/>
                </a:cxn>
                <a:cxn ang="0">
                  <a:pos x="22" y="1"/>
                </a:cxn>
                <a:cxn ang="0">
                  <a:pos x="16" y="0"/>
                </a:cxn>
                <a:cxn ang="0">
                  <a:pos x="9" y="1"/>
                </a:cxn>
                <a:cxn ang="0">
                  <a:pos x="5" y="4"/>
                </a:cxn>
                <a:cxn ang="0">
                  <a:pos x="1" y="9"/>
                </a:cxn>
                <a:cxn ang="0">
                  <a:pos x="0" y="16"/>
                </a:cxn>
                <a:cxn ang="0">
                  <a:pos x="1" y="22"/>
                </a:cxn>
                <a:cxn ang="0">
                  <a:pos x="5" y="26"/>
                </a:cxn>
                <a:cxn ang="0">
                  <a:pos x="9" y="30"/>
                </a:cxn>
                <a:cxn ang="0">
                  <a:pos x="16" y="31"/>
                </a:cxn>
              </a:cxnLst>
              <a:rect l="0" t="0" r="r" b="b"/>
              <a:pathLst>
                <a:path w="31" h="31">
                  <a:moveTo>
                    <a:pt x="16" y="31"/>
                  </a:moveTo>
                  <a:lnTo>
                    <a:pt x="22" y="30"/>
                  </a:lnTo>
                  <a:lnTo>
                    <a:pt x="27" y="26"/>
                  </a:lnTo>
                  <a:lnTo>
                    <a:pt x="30" y="22"/>
                  </a:lnTo>
                  <a:lnTo>
                    <a:pt x="31" y="16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9" y="1"/>
                  </a:lnTo>
                  <a:lnTo>
                    <a:pt x="5" y="4"/>
                  </a:lnTo>
                  <a:lnTo>
                    <a:pt x="1" y="9"/>
                  </a:lnTo>
                  <a:lnTo>
                    <a:pt x="0" y="16"/>
                  </a:lnTo>
                  <a:lnTo>
                    <a:pt x="1" y="22"/>
                  </a:lnTo>
                  <a:lnTo>
                    <a:pt x="5" y="26"/>
                  </a:lnTo>
                  <a:lnTo>
                    <a:pt x="9" y="30"/>
                  </a:lnTo>
                  <a:lnTo>
                    <a:pt x="16" y="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3"/>
            <p:cNvSpPr>
              <a:spLocks/>
            </p:cNvSpPr>
            <p:nvPr/>
          </p:nvSpPr>
          <p:spPr bwMode="auto">
            <a:xfrm>
              <a:off x="1203" y="2356"/>
              <a:ext cx="68" cy="115"/>
            </a:xfrm>
            <a:custGeom>
              <a:avLst/>
              <a:gdLst/>
              <a:ahLst/>
              <a:cxnLst>
                <a:cxn ang="0">
                  <a:pos x="136" y="68"/>
                </a:cxn>
                <a:cxn ang="0">
                  <a:pos x="135" y="54"/>
                </a:cxn>
                <a:cxn ang="0">
                  <a:pos x="130" y="41"/>
                </a:cxn>
                <a:cxn ang="0">
                  <a:pos x="124" y="30"/>
                </a:cxn>
                <a:cxn ang="0">
                  <a:pos x="116" y="20"/>
                </a:cxn>
                <a:cxn ang="0">
                  <a:pos x="106" y="12"/>
                </a:cxn>
                <a:cxn ang="0">
                  <a:pos x="94" y="6"/>
                </a:cxn>
                <a:cxn ang="0">
                  <a:pos x="82" y="1"/>
                </a:cxn>
                <a:cxn ang="0">
                  <a:pos x="68" y="0"/>
                </a:cxn>
                <a:cxn ang="0">
                  <a:pos x="54" y="1"/>
                </a:cxn>
                <a:cxn ang="0">
                  <a:pos x="41" y="6"/>
                </a:cxn>
                <a:cxn ang="0">
                  <a:pos x="30" y="12"/>
                </a:cxn>
                <a:cxn ang="0">
                  <a:pos x="20" y="20"/>
                </a:cxn>
                <a:cxn ang="0">
                  <a:pos x="11" y="30"/>
                </a:cxn>
                <a:cxn ang="0">
                  <a:pos x="5" y="41"/>
                </a:cxn>
                <a:cxn ang="0">
                  <a:pos x="1" y="54"/>
                </a:cxn>
                <a:cxn ang="0">
                  <a:pos x="0" y="68"/>
                </a:cxn>
                <a:cxn ang="0">
                  <a:pos x="1" y="79"/>
                </a:cxn>
                <a:cxn ang="0">
                  <a:pos x="4" y="91"/>
                </a:cxn>
                <a:cxn ang="0">
                  <a:pos x="9" y="101"/>
                </a:cxn>
                <a:cxn ang="0">
                  <a:pos x="15" y="111"/>
                </a:cxn>
                <a:cxn ang="0">
                  <a:pos x="23" y="119"/>
                </a:cxn>
                <a:cxn ang="0">
                  <a:pos x="31" y="124"/>
                </a:cxn>
                <a:cxn ang="0">
                  <a:pos x="41" y="130"/>
                </a:cxn>
                <a:cxn ang="0">
                  <a:pos x="52" y="134"/>
                </a:cxn>
                <a:cxn ang="0">
                  <a:pos x="52" y="228"/>
                </a:cxn>
                <a:cxn ang="0">
                  <a:pos x="84" y="228"/>
                </a:cxn>
                <a:cxn ang="0">
                  <a:pos x="84" y="134"/>
                </a:cxn>
                <a:cxn ang="0">
                  <a:pos x="94" y="130"/>
                </a:cxn>
                <a:cxn ang="0">
                  <a:pos x="105" y="124"/>
                </a:cxn>
                <a:cxn ang="0">
                  <a:pos x="114" y="119"/>
                </a:cxn>
                <a:cxn ang="0">
                  <a:pos x="121" y="111"/>
                </a:cxn>
                <a:cxn ang="0">
                  <a:pos x="128" y="101"/>
                </a:cxn>
                <a:cxn ang="0">
                  <a:pos x="132" y="91"/>
                </a:cxn>
                <a:cxn ang="0">
                  <a:pos x="135" y="79"/>
                </a:cxn>
                <a:cxn ang="0">
                  <a:pos x="136" y="68"/>
                </a:cxn>
              </a:cxnLst>
              <a:rect l="0" t="0" r="r" b="b"/>
              <a:pathLst>
                <a:path w="136" h="228">
                  <a:moveTo>
                    <a:pt x="136" y="68"/>
                  </a:moveTo>
                  <a:lnTo>
                    <a:pt x="135" y="54"/>
                  </a:lnTo>
                  <a:lnTo>
                    <a:pt x="130" y="41"/>
                  </a:lnTo>
                  <a:lnTo>
                    <a:pt x="124" y="30"/>
                  </a:lnTo>
                  <a:lnTo>
                    <a:pt x="116" y="20"/>
                  </a:lnTo>
                  <a:lnTo>
                    <a:pt x="106" y="12"/>
                  </a:lnTo>
                  <a:lnTo>
                    <a:pt x="94" y="6"/>
                  </a:lnTo>
                  <a:lnTo>
                    <a:pt x="82" y="1"/>
                  </a:lnTo>
                  <a:lnTo>
                    <a:pt x="68" y="0"/>
                  </a:lnTo>
                  <a:lnTo>
                    <a:pt x="54" y="1"/>
                  </a:lnTo>
                  <a:lnTo>
                    <a:pt x="41" y="6"/>
                  </a:lnTo>
                  <a:lnTo>
                    <a:pt x="30" y="12"/>
                  </a:lnTo>
                  <a:lnTo>
                    <a:pt x="20" y="20"/>
                  </a:lnTo>
                  <a:lnTo>
                    <a:pt x="11" y="30"/>
                  </a:lnTo>
                  <a:lnTo>
                    <a:pt x="5" y="41"/>
                  </a:lnTo>
                  <a:lnTo>
                    <a:pt x="1" y="54"/>
                  </a:lnTo>
                  <a:lnTo>
                    <a:pt x="0" y="68"/>
                  </a:lnTo>
                  <a:lnTo>
                    <a:pt x="1" y="79"/>
                  </a:lnTo>
                  <a:lnTo>
                    <a:pt x="4" y="91"/>
                  </a:lnTo>
                  <a:lnTo>
                    <a:pt x="9" y="101"/>
                  </a:lnTo>
                  <a:lnTo>
                    <a:pt x="15" y="111"/>
                  </a:lnTo>
                  <a:lnTo>
                    <a:pt x="23" y="119"/>
                  </a:lnTo>
                  <a:lnTo>
                    <a:pt x="31" y="124"/>
                  </a:lnTo>
                  <a:lnTo>
                    <a:pt x="41" y="130"/>
                  </a:lnTo>
                  <a:lnTo>
                    <a:pt x="52" y="134"/>
                  </a:lnTo>
                  <a:lnTo>
                    <a:pt x="52" y="228"/>
                  </a:lnTo>
                  <a:lnTo>
                    <a:pt x="84" y="228"/>
                  </a:lnTo>
                  <a:lnTo>
                    <a:pt x="84" y="134"/>
                  </a:lnTo>
                  <a:lnTo>
                    <a:pt x="94" y="130"/>
                  </a:lnTo>
                  <a:lnTo>
                    <a:pt x="105" y="124"/>
                  </a:lnTo>
                  <a:lnTo>
                    <a:pt x="114" y="119"/>
                  </a:lnTo>
                  <a:lnTo>
                    <a:pt x="121" y="111"/>
                  </a:lnTo>
                  <a:lnTo>
                    <a:pt x="128" y="101"/>
                  </a:lnTo>
                  <a:lnTo>
                    <a:pt x="132" y="91"/>
                  </a:lnTo>
                  <a:lnTo>
                    <a:pt x="135" y="79"/>
                  </a:lnTo>
                  <a:lnTo>
                    <a:pt x="136" y="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4"/>
            <p:cNvSpPr>
              <a:spLocks/>
            </p:cNvSpPr>
            <p:nvPr/>
          </p:nvSpPr>
          <p:spPr bwMode="auto">
            <a:xfrm>
              <a:off x="1624" y="2356"/>
              <a:ext cx="68" cy="115"/>
            </a:xfrm>
            <a:custGeom>
              <a:avLst/>
              <a:gdLst/>
              <a:ahLst/>
              <a:cxnLst>
                <a:cxn ang="0">
                  <a:pos x="136" y="68"/>
                </a:cxn>
                <a:cxn ang="0">
                  <a:pos x="135" y="54"/>
                </a:cxn>
                <a:cxn ang="0">
                  <a:pos x="130" y="41"/>
                </a:cxn>
                <a:cxn ang="0">
                  <a:pos x="124" y="30"/>
                </a:cxn>
                <a:cxn ang="0">
                  <a:pos x="116" y="20"/>
                </a:cxn>
                <a:cxn ang="0">
                  <a:pos x="106" y="12"/>
                </a:cxn>
                <a:cxn ang="0">
                  <a:pos x="94" y="6"/>
                </a:cxn>
                <a:cxn ang="0">
                  <a:pos x="82" y="1"/>
                </a:cxn>
                <a:cxn ang="0">
                  <a:pos x="68" y="0"/>
                </a:cxn>
                <a:cxn ang="0">
                  <a:pos x="54" y="1"/>
                </a:cxn>
                <a:cxn ang="0">
                  <a:pos x="41" y="6"/>
                </a:cxn>
                <a:cxn ang="0">
                  <a:pos x="30" y="12"/>
                </a:cxn>
                <a:cxn ang="0">
                  <a:pos x="19" y="20"/>
                </a:cxn>
                <a:cxn ang="0">
                  <a:pos x="11" y="30"/>
                </a:cxn>
                <a:cxn ang="0">
                  <a:pos x="6" y="41"/>
                </a:cxn>
                <a:cxn ang="0">
                  <a:pos x="1" y="54"/>
                </a:cxn>
                <a:cxn ang="0">
                  <a:pos x="0" y="68"/>
                </a:cxn>
                <a:cxn ang="0">
                  <a:pos x="1" y="79"/>
                </a:cxn>
                <a:cxn ang="0">
                  <a:pos x="3" y="91"/>
                </a:cxn>
                <a:cxn ang="0">
                  <a:pos x="8" y="101"/>
                </a:cxn>
                <a:cxn ang="0">
                  <a:pos x="15" y="111"/>
                </a:cxn>
                <a:cxn ang="0">
                  <a:pos x="22" y="119"/>
                </a:cxn>
                <a:cxn ang="0">
                  <a:pos x="31" y="124"/>
                </a:cxn>
                <a:cxn ang="0">
                  <a:pos x="41" y="130"/>
                </a:cxn>
                <a:cxn ang="0">
                  <a:pos x="52" y="134"/>
                </a:cxn>
                <a:cxn ang="0">
                  <a:pos x="52" y="228"/>
                </a:cxn>
                <a:cxn ang="0">
                  <a:pos x="83" y="228"/>
                </a:cxn>
                <a:cxn ang="0">
                  <a:pos x="83" y="134"/>
                </a:cxn>
                <a:cxn ang="0">
                  <a:pos x="93" y="130"/>
                </a:cxn>
                <a:cxn ang="0">
                  <a:pos x="104" y="124"/>
                </a:cxn>
                <a:cxn ang="0">
                  <a:pos x="113" y="119"/>
                </a:cxn>
                <a:cxn ang="0">
                  <a:pos x="121" y="111"/>
                </a:cxn>
                <a:cxn ang="0">
                  <a:pos x="127" y="101"/>
                </a:cxn>
                <a:cxn ang="0">
                  <a:pos x="131" y="91"/>
                </a:cxn>
                <a:cxn ang="0">
                  <a:pos x="135" y="79"/>
                </a:cxn>
                <a:cxn ang="0">
                  <a:pos x="136" y="68"/>
                </a:cxn>
              </a:cxnLst>
              <a:rect l="0" t="0" r="r" b="b"/>
              <a:pathLst>
                <a:path w="136" h="228">
                  <a:moveTo>
                    <a:pt x="136" y="68"/>
                  </a:moveTo>
                  <a:lnTo>
                    <a:pt x="135" y="54"/>
                  </a:lnTo>
                  <a:lnTo>
                    <a:pt x="130" y="41"/>
                  </a:lnTo>
                  <a:lnTo>
                    <a:pt x="124" y="30"/>
                  </a:lnTo>
                  <a:lnTo>
                    <a:pt x="116" y="20"/>
                  </a:lnTo>
                  <a:lnTo>
                    <a:pt x="106" y="12"/>
                  </a:lnTo>
                  <a:lnTo>
                    <a:pt x="94" y="6"/>
                  </a:lnTo>
                  <a:lnTo>
                    <a:pt x="82" y="1"/>
                  </a:lnTo>
                  <a:lnTo>
                    <a:pt x="68" y="0"/>
                  </a:lnTo>
                  <a:lnTo>
                    <a:pt x="54" y="1"/>
                  </a:lnTo>
                  <a:lnTo>
                    <a:pt x="41" y="6"/>
                  </a:lnTo>
                  <a:lnTo>
                    <a:pt x="30" y="12"/>
                  </a:lnTo>
                  <a:lnTo>
                    <a:pt x="19" y="20"/>
                  </a:lnTo>
                  <a:lnTo>
                    <a:pt x="11" y="30"/>
                  </a:lnTo>
                  <a:lnTo>
                    <a:pt x="6" y="41"/>
                  </a:lnTo>
                  <a:lnTo>
                    <a:pt x="1" y="54"/>
                  </a:lnTo>
                  <a:lnTo>
                    <a:pt x="0" y="68"/>
                  </a:lnTo>
                  <a:lnTo>
                    <a:pt x="1" y="79"/>
                  </a:lnTo>
                  <a:lnTo>
                    <a:pt x="3" y="91"/>
                  </a:lnTo>
                  <a:lnTo>
                    <a:pt x="8" y="101"/>
                  </a:lnTo>
                  <a:lnTo>
                    <a:pt x="15" y="111"/>
                  </a:lnTo>
                  <a:lnTo>
                    <a:pt x="22" y="119"/>
                  </a:lnTo>
                  <a:lnTo>
                    <a:pt x="31" y="124"/>
                  </a:lnTo>
                  <a:lnTo>
                    <a:pt x="41" y="130"/>
                  </a:lnTo>
                  <a:lnTo>
                    <a:pt x="52" y="134"/>
                  </a:lnTo>
                  <a:lnTo>
                    <a:pt x="52" y="228"/>
                  </a:lnTo>
                  <a:lnTo>
                    <a:pt x="83" y="228"/>
                  </a:lnTo>
                  <a:lnTo>
                    <a:pt x="83" y="134"/>
                  </a:lnTo>
                  <a:lnTo>
                    <a:pt x="93" y="130"/>
                  </a:lnTo>
                  <a:lnTo>
                    <a:pt x="104" y="124"/>
                  </a:lnTo>
                  <a:lnTo>
                    <a:pt x="113" y="119"/>
                  </a:lnTo>
                  <a:lnTo>
                    <a:pt x="121" y="111"/>
                  </a:lnTo>
                  <a:lnTo>
                    <a:pt x="127" y="101"/>
                  </a:lnTo>
                  <a:lnTo>
                    <a:pt x="131" y="91"/>
                  </a:lnTo>
                  <a:lnTo>
                    <a:pt x="135" y="79"/>
                  </a:lnTo>
                  <a:lnTo>
                    <a:pt x="136" y="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Rectangle 25"/>
            <p:cNvSpPr>
              <a:spLocks noChangeArrowheads="1"/>
            </p:cNvSpPr>
            <p:nvPr/>
          </p:nvSpPr>
          <p:spPr bwMode="auto">
            <a:xfrm>
              <a:off x="1181" y="2478"/>
              <a:ext cx="528" cy="11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26"/>
            <p:cNvSpPr>
              <a:spLocks/>
            </p:cNvSpPr>
            <p:nvPr/>
          </p:nvSpPr>
          <p:spPr bwMode="auto">
            <a:xfrm>
              <a:off x="1212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3" y="20"/>
                </a:cxn>
                <a:cxn ang="0">
                  <a:pos x="8" y="23"/>
                </a:cxn>
                <a:cxn ang="0">
                  <a:pos x="13" y="24"/>
                </a:cxn>
                <a:cxn ang="0">
                  <a:pos x="17" y="23"/>
                </a:cxn>
                <a:cxn ang="0">
                  <a:pos x="21" y="20"/>
                </a:cxn>
                <a:cxn ang="0">
                  <a:pos x="23" y="16"/>
                </a:cxn>
                <a:cxn ang="0">
                  <a:pos x="24" y="11"/>
                </a:cxn>
                <a:cxn ang="0">
                  <a:pos x="23" y="7"/>
                </a:cxn>
                <a:cxn ang="0">
                  <a:pos x="21" y="3"/>
                </a:cxn>
                <a:cxn ang="0">
                  <a:pos x="17" y="1"/>
                </a:cxn>
                <a:cxn ang="0">
                  <a:pos x="13" y="0"/>
                </a:cxn>
                <a:cxn ang="0">
                  <a:pos x="8" y="1"/>
                </a:cxn>
                <a:cxn ang="0">
                  <a:pos x="3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4" h="24">
                  <a:moveTo>
                    <a:pt x="0" y="11"/>
                  </a:moveTo>
                  <a:lnTo>
                    <a:pt x="1" y="16"/>
                  </a:lnTo>
                  <a:lnTo>
                    <a:pt x="3" y="20"/>
                  </a:lnTo>
                  <a:lnTo>
                    <a:pt x="8" y="23"/>
                  </a:lnTo>
                  <a:lnTo>
                    <a:pt x="13" y="24"/>
                  </a:lnTo>
                  <a:lnTo>
                    <a:pt x="17" y="23"/>
                  </a:lnTo>
                  <a:lnTo>
                    <a:pt x="21" y="20"/>
                  </a:lnTo>
                  <a:lnTo>
                    <a:pt x="23" y="16"/>
                  </a:lnTo>
                  <a:lnTo>
                    <a:pt x="24" y="11"/>
                  </a:lnTo>
                  <a:lnTo>
                    <a:pt x="23" y="7"/>
                  </a:lnTo>
                  <a:lnTo>
                    <a:pt x="21" y="3"/>
                  </a:lnTo>
                  <a:lnTo>
                    <a:pt x="17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3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27"/>
            <p:cNvSpPr>
              <a:spLocks/>
            </p:cNvSpPr>
            <p:nvPr/>
          </p:nvSpPr>
          <p:spPr bwMode="auto">
            <a:xfrm>
              <a:off x="1242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3" y="25"/>
                </a:cxn>
                <a:cxn ang="0">
                  <a:pos x="17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7" y="2"/>
                </a:cxn>
                <a:cxn ang="0">
                  <a:pos x="13" y="0"/>
                </a:cxn>
                <a:cxn ang="0">
                  <a:pos x="8" y="2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5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3" y="25"/>
                  </a:lnTo>
                  <a:lnTo>
                    <a:pt x="17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7" y="2"/>
                  </a:lnTo>
                  <a:lnTo>
                    <a:pt x="13" y="0"/>
                  </a:lnTo>
                  <a:lnTo>
                    <a:pt x="8" y="2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28"/>
            <p:cNvSpPr>
              <a:spLocks/>
            </p:cNvSpPr>
            <p:nvPr/>
          </p:nvSpPr>
          <p:spPr bwMode="auto">
            <a:xfrm>
              <a:off x="1278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3" y="20"/>
                </a:cxn>
                <a:cxn ang="0">
                  <a:pos x="6" y="23"/>
                </a:cxn>
                <a:cxn ang="0">
                  <a:pos x="11" y="24"/>
                </a:cxn>
                <a:cxn ang="0">
                  <a:pos x="16" y="23"/>
                </a:cxn>
                <a:cxn ang="0">
                  <a:pos x="20" y="20"/>
                </a:cxn>
                <a:cxn ang="0">
                  <a:pos x="23" y="16"/>
                </a:cxn>
                <a:cxn ang="0">
                  <a:pos x="24" y="11"/>
                </a:cxn>
                <a:cxn ang="0">
                  <a:pos x="23" y="7"/>
                </a:cxn>
                <a:cxn ang="0">
                  <a:pos x="20" y="3"/>
                </a:cxn>
                <a:cxn ang="0">
                  <a:pos x="16" y="1"/>
                </a:cxn>
                <a:cxn ang="0">
                  <a:pos x="11" y="0"/>
                </a:cxn>
                <a:cxn ang="0">
                  <a:pos x="6" y="1"/>
                </a:cxn>
                <a:cxn ang="0">
                  <a:pos x="3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4" h="24">
                  <a:moveTo>
                    <a:pt x="0" y="11"/>
                  </a:moveTo>
                  <a:lnTo>
                    <a:pt x="1" y="16"/>
                  </a:lnTo>
                  <a:lnTo>
                    <a:pt x="3" y="20"/>
                  </a:lnTo>
                  <a:lnTo>
                    <a:pt x="6" y="23"/>
                  </a:lnTo>
                  <a:lnTo>
                    <a:pt x="11" y="24"/>
                  </a:lnTo>
                  <a:lnTo>
                    <a:pt x="16" y="23"/>
                  </a:lnTo>
                  <a:lnTo>
                    <a:pt x="20" y="20"/>
                  </a:lnTo>
                  <a:lnTo>
                    <a:pt x="23" y="16"/>
                  </a:lnTo>
                  <a:lnTo>
                    <a:pt x="24" y="11"/>
                  </a:lnTo>
                  <a:lnTo>
                    <a:pt x="23" y="7"/>
                  </a:lnTo>
                  <a:lnTo>
                    <a:pt x="20" y="3"/>
                  </a:lnTo>
                  <a:lnTo>
                    <a:pt x="16" y="1"/>
                  </a:lnTo>
                  <a:lnTo>
                    <a:pt x="11" y="0"/>
                  </a:lnTo>
                  <a:lnTo>
                    <a:pt x="6" y="1"/>
                  </a:lnTo>
                  <a:lnTo>
                    <a:pt x="3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29"/>
            <p:cNvSpPr>
              <a:spLocks/>
            </p:cNvSpPr>
            <p:nvPr/>
          </p:nvSpPr>
          <p:spPr bwMode="auto">
            <a:xfrm>
              <a:off x="1308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6" y="23"/>
                </a:cxn>
                <a:cxn ang="0">
                  <a:pos x="11" y="25"/>
                </a:cxn>
                <a:cxn ang="0">
                  <a:pos x="16" y="23"/>
                </a:cxn>
                <a:cxn ang="0">
                  <a:pos x="20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0" y="4"/>
                </a:cxn>
                <a:cxn ang="0">
                  <a:pos x="16" y="2"/>
                </a:cxn>
                <a:cxn ang="0">
                  <a:pos x="11" y="0"/>
                </a:cxn>
                <a:cxn ang="0">
                  <a:pos x="6" y="2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5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6" y="23"/>
                  </a:lnTo>
                  <a:lnTo>
                    <a:pt x="11" y="25"/>
                  </a:lnTo>
                  <a:lnTo>
                    <a:pt x="16" y="23"/>
                  </a:lnTo>
                  <a:lnTo>
                    <a:pt x="20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0" y="4"/>
                  </a:lnTo>
                  <a:lnTo>
                    <a:pt x="16" y="2"/>
                  </a:lnTo>
                  <a:lnTo>
                    <a:pt x="11" y="0"/>
                  </a:lnTo>
                  <a:lnTo>
                    <a:pt x="6" y="2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0"/>
            <p:cNvSpPr>
              <a:spLocks/>
            </p:cNvSpPr>
            <p:nvPr/>
          </p:nvSpPr>
          <p:spPr bwMode="auto">
            <a:xfrm>
              <a:off x="1343" y="2499"/>
              <a:ext cx="13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3" y="20"/>
                </a:cxn>
                <a:cxn ang="0">
                  <a:pos x="8" y="23"/>
                </a:cxn>
                <a:cxn ang="0">
                  <a:pos x="13" y="24"/>
                </a:cxn>
                <a:cxn ang="0">
                  <a:pos x="17" y="23"/>
                </a:cxn>
                <a:cxn ang="0">
                  <a:pos x="21" y="20"/>
                </a:cxn>
                <a:cxn ang="0">
                  <a:pos x="23" y="16"/>
                </a:cxn>
                <a:cxn ang="0">
                  <a:pos x="24" y="11"/>
                </a:cxn>
                <a:cxn ang="0">
                  <a:pos x="23" y="7"/>
                </a:cxn>
                <a:cxn ang="0">
                  <a:pos x="21" y="3"/>
                </a:cxn>
                <a:cxn ang="0">
                  <a:pos x="17" y="1"/>
                </a:cxn>
                <a:cxn ang="0">
                  <a:pos x="13" y="0"/>
                </a:cxn>
                <a:cxn ang="0">
                  <a:pos x="8" y="1"/>
                </a:cxn>
                <a:cxn ang="0">
                  <a:pos x="3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4" h="24">
                  <a:moveTo>
                    <a:pt x="0" y="11"/>
                  </a:moveTo>
                  <a:lnTo>
                    <a:pt x="1" y="16"/>
                  </a:lnTo>
                  <a:lnTo>
                    <a:pt x="3" y="20"/>
                  </a:lnTo>
                  <a:lnTo>
                    <a:pt x="8" y="23"/>
                  </a:lnTo>
                  <a:lnTo>
                    <a:pt x="13" y="24"/>
                  </a:lnTo>
                  <a:lnTo>
                    <a:pt x="17" y="23"/>
                  </a:lnTo>
                  <a:lnTo>
                    <a:pt x="21" y="20"/>
                  </a:lnTo>
                  <a:lnTo>
                    <a:pt x="23" y="16"/>
                  </a:lnTo>
                  <a:lnTo>
                    <a:pt x="24" y="11"/>
                  </a:lnTo>
                  <a:lnTo>
                    <a:pt x="23" y="7"/>
                  </a:lnTo>
                  <a:lnTo>
                    <a:pt x="21" y="3"/>
                  </a:lnTo>
                  <a:lnTo>
                    <a:pt x="17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3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1"/>
            <p:cNvSpPr>
              <a:spLocks/>
            </p:cNvSpPr>
            <p:nvPr/>
          </p:nvSpPr>
          <p:spPr bwMode="auto">
            <a:xfrm>
              <a:off x="1374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4" y="21"/>
                </a:cxn>
                <a:cxn ang="0">
                  <a:pos x="7" y="23"/>
                </a:cxn>
                <a:cxn ang="0">
                  <a:pos x="12" y="25"/>
                </a:cxn>
                <a:cxn ang="0">
                  <a:pos x="16" y="23"/>
                </a:cxn>
                <a:cxn ang="0">
                  <a:pos x="20" y="21"/>
                </a:cxn>
                <a:cxn ang="0">
                  <a:pos x="22" y="18"/>
                </a:cxn>
                <a:cxn ang="0">
                  <a:pos x="23" y="13"/>
                </a:cxn>
                <a:cxn ang="0">
                  <a:pos x="22" y="8"/>
                </a:cxn>
                <a:cxn ang="0">
                  <a:pos x="20" y="4"/>
                </a:cxn>
                <a:cxn ang="0">
                  <a:pos x="16" y="2"/>
                </a:cxn>
                <a:cxn ang="0">
                  <a:pos x="12" y="0"/>
                </a:cxn>
                <a:cxn ang="0">
                  <a:pos x="7" y="2"/>
                </a:cxn>
                <a:cxn ang="0">
                  <a:pos x="4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3" h="25">
                  <a:moveTo>
                    <a:pt x="0" y="13"/>
                  </a:moveTo>
                  <a:lnTo>
                    <a:pt x="1" y="18"/>
                  </a:lnTo>
                  <a:lnTo>
                    <a:pt x="4" y="21"/>
                  </a:lnTo>
                  <a:lnTo>
                    <a:pt x="7" y="23"/>
                  </a:lnTo>
                  <a:lnTo>
                    <a:pt x="12" y="25"/>
                  </a:lnTo>
                  <a:lnTo>
                    <a:pt x="16" y="23"/>
                  </a:lnTo>
                  <a:lnTo>
                    <a:pt x="20" y="21"/>
                  </a:lnTo>
                  <a:lnTo>
                    <a:pt x="22" y="18"/>
                  </a:lnTo>
                  <a:lnTo>
                    <a:pt x="23" y="13"/>
                  </a:lnTo>
                  <a:lnTo>
                    <a:pt x="22" y="8"/>
                  </a:lnTo>
                  <a:lnTo>
                    <a:pt x="20" y="4"/>
                  </a:lnTo>
                  <a:lnTo>
                    <a:pt x="16" y="2"/>
                  </a:lnTo>
                  <a:lnTo>
                    <a:pt x="12" y="0"/>
                  </a:lnTo>
                  <a:lnTo>
                    <a:pt x="7" y="2"/>
                  </a:lnTo>
                  <a:lnTo>
                    <a:pt x="4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2"/>
            <p:cNvSpPr>
              <a:spLocks/>
            </p:cNvSpPr>
            <p:nvPr/>
          </p:nvSpPr>
          <p:spPr bwMode="auto">
            <a:xfrm>
              <a:off x="1410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3" y="20"/>
                </a:cxn>
                <a:cxn ang="0">
                  <a:pos x="7" y="23"/>
                </a:cxn>
                <a:cxn ang="0">
                  <a:pos x="11" y="24"/>
                </a:cxn>
                <a:cxn ang="0">
                  <a:pos x="16" y="23"/>
                </a:cxn>
                <a:cxn ang="0">
                  <a:pos x="20" y="20"/>
                </a:cxn>
                <a:cxn ang="0">
                  <a:pos x="23" y="16"/>
                </a:cxn>
                <a:cxn ang="0">
                  <a:pos x="24" y="11"/>
                </a:cxn>
                <a:cxn ang="0">
                  <a:pos x="23" y="7"/>
                </a:cxn>
                <a:cxn ang="0">
                  <a:pos x="20" y="3"/>
                </a:cxn>
                <a:cxn ang="0">
                  <a:pos x="16" y="1"/>
                </a:cxn>
                <a:cxn ang="0">
                  <a:pos x="11" y="0"/>
                </a:cxn>
                <a:cxn ang="0">
                  <a:pos x="7" y="1"/>
                </a:cxn>
                <a:cxn ang="0">
                  <a:pos x="3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4" h="24">
                  <a:moveTo>
                    <a:pt x="0" y="11"/>
                  </a:moveTo>
                  <a:lnTo>
                    <a:pt x="1" y="16"/>
                  </a:lnTo>
                  <a:lnTo>
                    <a:pt x="3" y="20"/>
                  </a:lnTo>
                  <a:lnTo>
                    <a:pt x="7" y="23"/>
                  </a:lnTo>
                  <a:lnTo>
                    <a:pt x="11" y="24"/>
                  </a:lnTo>
                  <a:lnTo>
                    <a:pt x="16" y="23"/>
                  </a:lnTo>
                  <a:lnTo>
                    <a:pt x="20" y="20"/>
                  </a:lnTo>
                  <a:lnTo>
                    <a:pt x="23" y="16"/>
                  </a:lnTo>
                  <a:lnTo>
                    <a:pt x="24" y="11"/>
                  </a:lnTo>
                  <a:lnTo>
                    <a:pt x="23" y="7"/>
                  </a:lnTo>
                  <a:lnTo>
                    <a:pt x="20" y="3"/>
                  </a:lnTo>
                  <a:lnTo>
                    <a:pt x="16" y="1"/>
                  </a:lnTo>
                  <a:lnTo>
                    <a:pt x="11" y="0"/>
                  </a:lnTo>
                  <a:lnTo>
                    <a:pt x="7" y="1"/>
                  </a:lnTo>
                  <a:lnTo>
                    <a:pt x="3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3"/>
            <p:cNvSpPr>
              <a:spLocks/>
            </p:cNvSpPr>
            <p:nvPr/>
          </p:nvSpPr>
          <p:spPr bwMode="auto">
            <a:xfrm>
              <a:off x="1440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2" y="25"/>
                </a:cxn>
                <a:cxn ang="0">
                  <a:pos x="17" y="23"/>
                </a:cxn>
                <a:cxn ang="0">
                  <a:pos x="20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0" y="4"/>
                </a:cxn>
                <a:cxn ang="0">
                  <a:pos x="17" y="2"/>
                </a:cxn>
                <a:cxn ang="0">
                  <a:pos x="12" y="0"/>
                </a:cxn>
                <a:cxn ang="0">
                  <a:pos x="8" y="2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5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2" y="25"/>
                  </a:lnTo>
                  <a:lnTo>
                    <a:pt x="17" y="23"/>
                  </a:lnTo>
                  <a:lnTo>
                    <a:pt x="20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0" y="4"/>
                  </a:lnTo>
                  <a:lnTo>
                    <a:pt x="17" y="2"/>
                  </a:lnTo>
                  <a:lnTo>
                    <a:pt x="12" y="0"/>
                  </a:lnTo>
                  <a:lnTo>
                    <a:pt x="8" y="2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4"/>
            <p:cNvSpPr>
              <a:spLocks/>
            </p:cNvSpPr>
            <p:nvPr/>
          </p:nvSpPr>
          <p:spPr bwMode="auto">
            <a:xfrm>
              <a:off x="1474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3" y="20"/>
                </a:cxn>
                <a:cxn ang="0">
                  <a:pos x="8" y="23"/>
                </a:cxn>
                <a:cxn ang="0">
                  <a:pos x="12" y="24"/>
                </a:cxn>
                <a:cxn ang="0">
                  <a:pos x="17" y="23"/>
                </a:cxn>
                <a:cxn ang="0">
                  <a:pos x="20" y="20"/>
                </a:cxn>
                <a:cxn ang="0">
                  <a:pos x="23" y="16"/>
                </a:cxn>
                <a:cxn ang="0">
                  <a:pos x="24" y="11"/>
                </a:cxn>
                <a:cxn ang="0">
                  <a:pos x="23" y="7"/>
                </a:cxn>
                <a:cxn ang="0">
                  <a:pos x="20" y="3"/>
                </a:cxn>
                <a:cxn ang="0">
                  <a:pos x="17" y="1"/>
                </a:cxn>
                <a:cxn ang="0">
                  <a:pos x="12" y="0"/>
                </a:cxn>
                <a:cxn ang="0">
                  <a:pos x="8" y="1"/>
                </a:cxn>
                <a:cxn ang="0">
                  <a:pos x="3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4" h="24">
                  <a:moveTo>
                    <a:pt x="0" y="11"/>
                  </a:moveTo>
                  <a:lnTo>
                    <a:pt x="1" y="16"/>
                  </a:lnTo>
                  <a:lnTo>
                    <a:pt x="3" y="20"/>
                  </a:lnTo>
                  <a:lnTo>
                    <a:pt x="8" y="23"/>
                  </a:lnTo>
                  <a:lnTo>
                    <a:pt x="12" y="24"/>
                  </a:lnTo>
                  <a:lnTo>
                    <a:pt x="17" y="23"/>
                  </a:lnTo>
                  <a:lnTo>
                    <a:pt x="20" y="20"/>
                  </a:lnTo>
                  <a:lnTo>
                    <a:pt x="23" y="16"/>
                  </a:lnTo>
                  <a:lnTo>
                    <a:pt x="24" y="11"/>
                  </a:lnTo>
                  <a:lnTo>
                    <a:pt x="23" y="7"/>
                  </a:lnTo>
                  <a:lnTo>
                    <a:pt x="20" y="3"/>
                  </a:lnTo>
                  <a:lnTo>
                    <a:pt x="17" y="1"/>
                  </a:lnTo>
                  <a:lnTo>
                    <a:pt x="12" y="0"/>
                  </a:lnTo>
                  <a:lnTo>
                    <a:pt x="8" y="1"/>
                  </a:lnTo>
                  <a:lnTo>
                    <a:pt x="3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5"/>
            <p:cNvSpPr>
              <a:spLocks/>
            </p:cNvSpPr>
            <p:nvPr/>
          </p:nvSpPr>
          <p:spPr bwMode="auto">
            <a:xfrm>
              <a:off x="1504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2" y="25"/>
                </a:cxn>
                <a:cxn ang="0">
                  <a:pos x="17" y="23"/>
                </a:cxn>
                <a:cxn ang="0">
                  <a:pos x="20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0" y="4"/>
                </a:cxn>
                <a:cxn ang="0">
                  <a:pos x="17" y="2"/>
                </a:cxn>
                <a:cxn ang="0">
                  <a:pos x="12" y="0"/>
                </a:cxn>
                <a:cxn ang="0">
                  <a:pos x="8" y="2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5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2" y="25"/>
                  </a:lnTo>
                  <a:lnTo>
                    <a:pt x="17" y="23"/>
                  </a:lnTo>
                  <a:lnTo>
                    <a:pt x="20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0" y="4"/>
                  </a:lnTo>
                  <a:lnTo>
                    <a:pt x="17" y="2"/>
                  </a:lnTo>
                  <a:lnTo>
                    <a:pt x="12" y="0"/>
                  </a:lnTo>
                  <a:lnTo>
                    <a:pt x="8" y="2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36"/>
            <p:cNvSpPr>
              <a:spLocks/>
            </p:cNvSpPr>
            <p:nvPr/>
          </p:nvSpPr>
          <p:spPr bwMode="auto">
            <a:xfrm>
              <a:off x="1540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4" y="20"/>
                </a:cxn>
                <a:cxn ang="0">
                  <a:pos x="7" y="23"/>
                </a:cxn>
                <a:cxn ang="0">
                  <a:pos x="12" y="24"/>
                </a:cxn>
                <a:cxn ang="0">
                  <a:pos x="16" y="23"/>
                </a:cxn>
                <a:cxn ang="0">
                  <a:pos x="21" y="20"/>
                </a:cxn>
                <a:cxn ang="0">
                  <a:pos x="23" y="16"/>
                </a:cxn>
                <a:cxn ang="0">
                  <a:pos x="25" y="11"/>
                </a:cxn>
                <a:cxn ang="0">
                  <a:pos x="23" y="7"/>
                </a:cxn>
                <a:cxn ang="0">
                  <a:pos x="21" y="3"/>
                </a:cxn>
                <a:cxn ang="0">
                  <a:pos x="16" y="1"/>
                </a:cxn>
                <a:cxn ang="0">
                  <a:pos x="12" y="0"/>
                </a:cxn>
                <a:cxn ang="0">
                  <a:pos x="7" y="1"/>
                </a:cxn>
                <a:cxn ang="0">
                  <a:pos x="4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5" h="24">
                  <a:moveTo>
                    <a:pt x="0" y="11"/>
                  </a:moveTo>
                  <a:lnTo>
                    <a:pt x="1" y="16"/>
                  </a:lnTo>
                  <a:lnTo>
                    <a:pt x="4" y="20"/>
                  </a:lnTo>
                  <a:lnTo>
                    <a:pt x="7" y="23"/>
                  </a:lnTo>
                  <a:lnTo>
                    <a:pt x="12" y="24"/>
                  </a:lnTo>
                  <a:lnTo>
                    <a:pt x="16" y="23"/>
                  </a:lnTo>
                  <a:lnTo>
                    <a:pt x="21" y="20"/>
                  </a:lnTo>
                  <a:lnTo>
                    <a:pt x="23" y="16"/>
                  </a:lnTo>
                  <a:lnTo>
                    <a:pt x="25" y="11"/>
                  </a:lnTo>
                  <a:lnTo>
                    <a:pt x="23" y="7"/>
                  </a:lnTo>
                  <a:lnTo>
                    <a:pt x="21" y="3"/>
                  </a:lnTo>
                  <a:lnTo>
                    <a:pt x="16" y="1"/>
                  </a:lnTo>
                  <a:lnTo>
                    <a:pt x="12" y="0"/>
                  </a:lnTo>
                  <a:lnTo>
                    <a:pt x="7" y="1"/>
                  </a:lnTo>
                  <a:lnTo>
                    <a:pt x="4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37"/>
            <p:cNvSpPr>
              <a:spLocks/>
            </p:cNvSpPr>
            <p:nvPr/>
          </p:nvSpPr>
          <p:spPr bwMode="auto">
            <a:xfrm>
              <a:off x="1570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4" y="21"/>
                </a:cxn>
                <a:cxn ang="0">
                  <a:pos x="7" y="23"/>
                </a:cxn>
                <a:cxn ang="0">
                  <a:pos x="12" y="25"/>
                </a:cxn>
                <a:cxn ang="0">
                  <a:pos x="16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5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6" y="2"/>
                </a:cxn>
                <a:cxn ang="0">
                  <a:pos x="12" y="0"/>
                </a:cxn>
                <a:cxn ang="0">
                  <a:pos x="7" y="2"/>
                </a:cxn>
                <a:cxn ang="0">
                  <a:pos x="4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5" h="25">
                  <a:moveTo>
                    <a:pt x="0" y="13"/>
                  </a:moveTo>
                  <a:lnTo>
                    <a:pt x="1" y="18"/>
                  </a:lnTo>
                  <a:lnTo>
                    <a:pt x="4" y="21"/>
                  </a:lnTo>
                  <a:lnTo>
                    <a:pt x="7" y="23"/>
                  </a:lnTo>
                  <a:lnTo>
                    <a:pt x="12" y="25"/>
                  </a:lnTo>
                  <a:lnTo>
                    <a:pt x="16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5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6" y="2"/>
                  </a:lnTo>
                  <a:lnTo>
                    <a:pt x="12" y="0"/>
                  </a:lnTo>
                  <a:lnTo>
                    <a:pt x="7" y="2"/>
                  </a:lnTo>
                  <a:lnTo>
                    <a:pt x="4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38"/>
            <p:cNvSpPr>
              <a:spLocks/>
            </p:cNvSpPr>
            <p:nvPr/>
          </p:nvSpPr>
          <p:spPr bwMode="auto">
            <a:xfrm>
              <a:off x="1606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3" y="20"/>
                </a:cxn>
                <a:cxn ang="0">
                  <a:pos x="8" y="23"/>
                </a:cxn>
                <a:cxn ang="0">
                  <a:pos x="13" y="24"/>
                </a:cxn>
                <a:cxn ang="0">
                  <a:pos x="17" y="23"/>
                </a:cxn>
                <a:cxn ang="0">
                  <a:pos x="21" y="20"/>
                </a:cxn>
                <a:cxn ang="0">
                  <a:pos x="23" y="16"/>
                </a:cxn>
                <a:cxn ang="0">
                  <a:pos x="24" y="11"/>
                </a:cxn>
                <a:cxn ang="0">
                  <a:pos x="23" y="7"/>
                </a:cxn>
                <a:cxn ang="0">
                  <a:pos x="21" y="3"/>
                </a:cxn>
                <a:cxn ang="0">
                  <a:pos x="17" y="1"/>
                </a:cxn>
                <a:cxn ang="0">
                  <a:pos x="13" y="0"/>
                </a:cxn>
                <a:cxn ang="0">
                  <a:pos x="8" y="1"/>
                </a:cxn>
                <a:cxn ang="0">
                  <a:pos x="3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4" h="24">
                  <a:moveTo>
                    <a:pt x="0" y="11"/>
                  </a:moveTo>
                  <a:lnTo>
                    <a:pt x="1" y="16"/>
                  </a:lnTo>
                  <a:lnTo>
                    <a:pt x="3" y="20"/>
                  </a:lnTo>
                  <a:lnTo>
                    <a:pt x="8" y="23"/>
                  </a:lnTo>
                  <a:lnTo>
                    <a:pt x="13" y="24"/>
                  </a:lnTo>
                  <a:lnTo>
                    <a:pt x="17" y="23"/>
                  </a:lnTo>
                  <a:lnTo>
                    <a:pt x="21" y="20"/>
                  </a:lnTo>
                  <a:lnTo>
                    <a:pt x="23" y="16"/>
                  </a:lnTo>
                  <a:lnTo>
                    <a:pt x="24" y="11"/>
                  </a:lnTo>
                  <a:lnTo>
                    <a:pt x="23" y="7"/>
                  </a:lnTo>
                  <a:lnTo>
                    <a:pt x="21" y="3"/>
                  </a:lnTo>
                  <a:lnTo>
                    <a:pt x="17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3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39"/>
            <p:cNvSpPr>
              <a:spLocks/>
            </p:cNvSpPr>
            <p:nvPr/>
          </p:nvSpPr>
          <p:spPr bwMode="auto">
            <a:xfrm>
              <a:off x="1636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2" y="25"/>
                </a:cxn>
                <a:cxn ang="0">
                  <a:pos x="17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7" y="2"/>
                </a:cxn>
                <a:cxn ang="0">
                  <a:pos x="12" y="0"/>
                </a:cxn>
                <a:cxn ang="0">
                  <a:pos x="8" y="2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5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2" y="25"/>
                  </a:lnTo>
                  <a:lnTo>
                    <a:pt x="17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7" y="2"/>
                  </a:lnTo>
                  <a:lnTo>
                    <a:pt x="12" y="0"/>
                  </a:lnTo>
                  <a:lnTo>
                    <a:pt x="8" y="2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Freeform 40"/>
            <p:cNvSpPr>
              <a:spLocks/>
            </p:cNvSpPr>
            <p:nvPr/>
          </p:nvSpPr>
          <p:spPr bwMode="auto">
            <a:xfrm>
              <a:off x="1672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" y="16"/>
                </a:cxn>
                <a:cxn ang="0">
                  <a:pos x="4" y="20"/>
                </a:cxn>
                <a:cxn ang="0">
                  <a:pos x="7" y="23"/>
                </a:cxn>
                <a:cxn ang="0">
                  <a:pos x="12" y="24"/>
                </a:cxn>
                <a:cxn ang="0">
                  <a:pos x="17" y="23"/>
                </a:cxn>
                <a:cxn ang="0">
                  <a:pos x="21" y="20"/>
                </a:cxn>
                <a:cxn ang="0">
                  <a:pos x="24" y="16"/>
                </a:cxn>
                <a:cxn ang="0">
                  <a:pos x="25" y="11"/>
                </a:cxn>
                <a:cxn ang="0">
                  <a:pos x="24" y="7"/>
                </a:cxn>
                <a:cxn ang="0">
                  <a:pos x="21" y="3"/>
                </a:cxn>
                <a:cxn ang="0">
                  <a:pos x="17" y="1"/>
                </a:cxn>
                <a:cxn ang="0">
                  <a:pos x="12" y="0"/>
                </a:cxn>
                <a:cxn ang="0">
                  <a:pos x="7" y="1"/>
                </a:cxn>
                <a:cxn ang="0">
                  <a:pos x="4" y="3"/>
                </a:cxn>
                <a:cxn ang="0">
                  <a:pos x="2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5" h="24">
                  <a:moveTo>
                    <a:pt x="0" y="11"/>
                  </a:moveTo>
                  <a:lnTo>
                    <a:pt x="2" y="16"/>
                  </a:lnTo>
                  <a:lnTo>
                    <a:pt x="4" y="20"/>
                  </a:lnTo>
                  <a:lnTo>
                    <a:pt x="7" y="23"/>
                  </a:lnTo>
                  <a:lnTo>
                    <a:pt x="12" y="24"/>
                  </a:lnTo>
                  <a:lnTo>
                    <a:pt x="17" y="23"/>
                  </a:lnTo>
                  <a:lnTo>
                    <a:pt x="21" y="20"/>
                  </a:lnTo>
                  <a:lnTo>
                    <a:pt x="24" y="16"/>
                  </a:lnTo>
                  <a:lnTo>
                    <a:pt x="25" y="11"/>
                  </a:lnTo>
                  <a:lnTo>
                    <a:pt x="24" y="7"/>
                  </a:lnTo>
                  <a:lnTo>
                    <a:pt x="21" y="3"/>
                  </a:lnTo>
                  <a:lnTo>
                    <a:pt x="17" y="1"/>
                  </a:lnTo>
                  <a:lnTo>
                    <a:pt x="12" y="0"/>
                  </a:lnTo>
                  <a:lnTo>
                    <a:pt x="7" y="1"/>
                  </a:lnTo>
                  <a:lnTo>
                    <a:pt x="4" y="3"/>
                  </a:lnTo>
                  <a:lnTo>
                    <a:pt x="2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1"/>
            <p:cNvSpPr>
              <a:spLocks/>
            </p:cNvSpPr>
            <p:nvPr/>
          </p:nvSpPr>
          <p:spPr bwMode="auto">
            <a:xfrm>
              <a:off x="1212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3" y="24"/>
                </a:cxn>
                <a:cxn ang="0">
                  <a:pos x="17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7" y="1"/>
                </a:cxn>
                <a:cxn ang="0">
                  <a:pos x="13" y="0"/>
                </a:cxn>
                <a:cxn ang="0">
                  <a:pos x="8" y="1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4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3" y="24"/>
                  </a:lnTo>
                  <a:lnTo>
                    <a:pt x="17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7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2"/>
            <p:cNvSpPr>
              <a:spLocks/>
            </p:cNvSpPr>
            <p:nvPr/>
          </p:nvSpPr>
          <p:spPr bwMode="auto">
            <a:xfrm>
              <a:off x="1278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6" y="23"/>
                </a:cxn>
                <a:cxn ang="0">
                  <a:pos x="11" y="24"/>
                </a:cxn>
                <a:cxn ang="0">
                  <a:pos x="16" y="23"/>
                </a:cxn>
                <a:cxn ang="0">
                  <a:pos x="20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0" y="4"/>
                </a:cxn>
                <a:cxn ang="0">
                  <a:pos x="16" y="1"/>
                </a:cxn>
                <a:cxn ang="0">
                  <a:pos x="11" y="0"/>
                </a:cxn>
                <a:cxn ang="0">
                  <a:pos x="6" y="1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4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6" y="23"/>
                  </a:lnTo>
                  <a:lnTo>
                    <a:pt x="11" y="24"/>
                  </a:lnTo>
                  <a:lnTo>
                    <a:pt x="16" y="23"/>
                  </a:lnTo>
                  <a:lnTo>
                    <a:pt x="20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0" y="4"/>
                  </a:lnTo>
                  <a:lnTo>
                    <a:pt x="16" y="1"/>
                  </a:lnTo>
                  <a:lnTo>
                    <a:pt x="11" y="0"/>
                  </a:lnTo>
                  <a:lnTo>
                    <a:pt x="6" y="1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3"/>
            <p:cNvSpPr>
              <a:spLocks/>
            </p:cNvSpPr>
            <p:nvPr/>
          </p:nvSpPr>
          <p:spPr bwMode="auto">
            <a:xfrm>
              <a:off x="1343" y="2543"/>
              <a:ext cx="13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3" y="24"/>
                </a:cxn>
                <a:cxn ang="0">
                  <a:pos x="17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7" y="1"/>
                </a:cxn>
                <a:cxn ang="0">
                  <a:pos x="13" y="0"/>
                </a:cxn>
                <a:cxn ang="0">
                  <a:pos x="8" y="1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4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3" y="24"/>
                  </a:lnTo>
                  <a:lnTo>
                    <a:pt x="17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7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" name="Freeform 44"/>
            <p:cNvSpPr>
              <a:spLocks/>
            </p:cNvSpPr>
            <p:nvPr/>
          </p:nvSpPr>
          <p:spPr bwMode="auto">
            <a:xfrm>
              <a:off x="1410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7" y="23"/>
                </a:cxn>
                <a:cxn ang="0">
                  <a:pos x="11" y="24"/>
                </a:cxn>
                <a:cxn ang="0">
                  <a:pos x="16" y="23"/>
                </a:cxn>
                <a:cxn ang="0">
                  <a:pos x="20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0" y="4"/>
                </a:cxn>
                <a:cxn ang="0">
                  <a:pos x="16" y="1"/>
                </a:cxn>
                <a:cxn ang="0">
                  <a:pos x="11" y="0"/>
                </a:cxn>
                <a:cxn ang="0">
                  <a:pos x="7" y="1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4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7" y="23"/>
                  </a:lnTo>
                  <a:lnTo>
                    <a:pt x="11" y="24"/>
                  </a:lnTo>
                  <a:lnTo>
                    <a:pt x="16" y="23"/>
                  </a:lnTo>
                  <a:lnTo>
                    <a:pt x="20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0" y="4"/>
                  </a:lnTo>
                  <a:lnTo>
                    <a:pt x="16" y="1"/>
                  </a:lnTo>
                  <a:lnTo>
                    <a:pt x="11" y="0"/>
                  </a:lnTo>
                  <a:lnTo>
                    <a:pt x="7" y="1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" name="Freeform 45"/>
            <p:cNvSpPr>
              <a:spLocks/>
            </p:cNvSpPr>
            <p:nvPr/>
          </p:nvSpPr>
          <p:spPr bwMode="auto">
            <a:xfrm>
              <a:off x="1474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2" y="24"/>
                </a:cxn>
                <a:cxn ang="0">
                  <a:pos x="17" y="23"/>
                </a:cxn>
                <a:cxn ang="0">
                  <a:pos x="20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0" y="4"/>
                </a:cxn>
                <a:cxn ang="0">
                  <a:pos x="17" y="1"/>
                </a:cxn>
                <a:cxn ang="0">
                  <a:pos x="12" y="0"/>
                </a:cxn>
                <a:cxn ang="0">
                  <a:pos x="8" y="1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4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2" y="24"/>
                  </a:lnTo>
                  <a:lnTo>
                    <a:pt x="17" y="23"/>
                  </a:lnTo>
                  <a:lnTo>
                    <a:pt x="20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0" y="4"/>
                  </a:lnTo>
                  <a:lnTo>
                    <a:pt x="17" y="1"/>
                  </a:lnTo>
                  <a:lnTo>
                    <a:pt x="12" y="0"/>
                  </a:lnTo>
                  <a:lnTo>
                    <a:pt x="8" y="1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" name="Freeform 46"/>
            <p:cNvSpPr>
              <a:spLocks/>
            </p:cNvSpPr>
            <p:nvPr/>
          </p:nvSpPr>
          <p:spPr bwMode="auto">
            <a:xfrm>
              <a:off x="1540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4" y="21"/>
                </a:cxn>
                <a:cxn ang="0">
                  <a:pos x="7" y="23"/>
                </a:cxn>
                <a:cxn ang="0">
                  <a:pos x="12" y="24"/>
                </a:cxn>
                <a:cxn ang="0">
                  <a:pos x="16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5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6" y="1"/>
                </a:cxn>
                <a:cxn ang="0">
                  <a:pos x="12" y="0"/>
                </a:cxn>
                <a:cxn ang="0">
                  <a:pos x="7" y="1"/>
                </a:cxn>
                <a:cxn ang="0">
                  <a:pos x="4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5" h="24">
                  <a:moveTo>
                    <a:pt x="0" y="13"/>
                  </a:moveTo>
                  <a:lnTo>
                    <a:pt x="1" y="18"/>
                  </a:lnTo>
                  <a:lnTo>
                    <a:pt x="4" y="21"/>
                  </a:lnTo>
                  <a:lnTo>
                    <a:pt x="7" y="23"/>
                  </a:lnTo>
                  <a:lnTo>
                    <a:pt x="12" y="24"/>
                  </a:lnTo>
                  <a:lnTo>
                    <a:pt x="16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5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6" y="1"/>
                  </a:lnTo>
                  <a:lnTo>
                    <a:pt x="12" y="0"/>
                  </a:lnTo>
                  <a:lnTo>
                    <a:pt x="7" y="1"/>
                  </a:lnTo>
                  <a:lnTo>
                    <a:pt x="4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" name="Freeform 47"/>
            <p:cNvSpPr>
              <a:spLocks/>
            </p:cNvSpPr>
            <p:nvPr/>
          </p:nvSpPr>
          <p:spPr bwMode="auto">
            <a:xfrm>
              <a:off x="1606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3" y="24"/>
                </a:cxn>
                <a:cxn ang="0">
                  <a:pos x="17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7" y="1"/>
                </a:cxn>
                <a:cxn ang="0">
                  <a:pos x="13" y="0"/>
                </a:cxn>
                <a:cxn ang="0">
                  <a:pos x="8" y="1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4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3" y="24"/>
                  </a:lnTo>
                  <a:lnTo>
                    <a:pt x="17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7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" name="Freeform 48"/>
            <p:cNvSpPr>
              <a:spLocks/>
            </p:cNvSpPr>
            <p:nvPr/>
          </p:nvSpPr>
          <p:spPr bwMode="auto">
            <a:xfrm>
              <a:off x="1672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2" y="18"/>
                </a:cxn>
                <a:cxn ang="0">
                  <a:pos x="4" y="21"/>
                </a:cxn>
                <a:cxn ang="0">
                  <a:pos x="7" y="23"/>
                </a:cxn>
                <a:cxn ang="0">
                  <a:pos x="12" y="24"/>
                </a:cxn>
                <a:cxn ang="0">
                  <a:pos x="17" y="23"/>
                </a:cxn>
                <a:cxn ang="0">
                  <a:pos x="21" y="21"/>
                </a:cxn>
                <a:cxn ang="0">
                  <a:pos x="24" y="18"/>
                </a:cxn>
                <a:cxn ang="0">
                  <a:pos x="25" y="13"/>
                </a:cxn>
                <a:cxn ang="0">
                  <a:pos x="24" y="8"/>
                </a:cxn>
                <a:cxn ang="0">
                  <a:pos x="21" y="4"/>
                </a:cxn>
                <a:cxn ang="0">
                  <a:pos x="17" y="1"/>
                </a:cxn>
                <a:cxn ang="0">
                  <a:pos x="12" y="0"/>
                </a:cxn>
                <a:cxn ang="0">
                  <a:pos x="7" y="1"/>
                </a:cxn>
                <a:cxn ang="0">
                  <a:pos x="4" y="4"/>
                </a:cxn>
                <a:cxn ang="0">
                  <a:pos x="2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5" h="24">
                  <a:moveTo>
                    <a:pt x="0" y="13"/>
                  </a:moveTo>
                  <a:lnTo>
                    <a:pt x="2" y="18"/>
                  </a:lnTo>
                  <a:lnTo>
                    <a:pt x="4" y="21"/>
                  </a:lnTo>
                  <a:lnTo>
                    <a:pt x="7" y="23"/>
                  </a:lnTo>
                  <a:lnTo>
                    <a:pt x="12" y="24"/>
                  </a:lnTo>
                  <a:lnTo>
                    <a:pt x="17" y="23"/>
                  </a:lnTo>
                  <a:lnTo>
                    <a:pt x="21" y="21"/>
                  </a:lnTo>
                  <a:lnTo>
                    <a:pt x="24" y="18"/>
                  </a:lnTo>
                  <a:lnTo>
                    <a:pt x="25" y="13"/>
                  </a:lnTo>
                  <a:lnTo>
                    <a:pt x="24" y="8"/>
                  </a:lnTo>
                  <a:lnTo>
                    <a:pt x="21" y="4"/>
                  </a:lnTo>
                  <a:lnTo>
                    <a:pt x="17" y="1"/>
                  </a:lnTo>
                  <a:lnTo>
                    <a:pt x="12" y="0"/>
                  </a:lnTo>
                  <a:lnTo>
                    <a:pt x="7" y="1"/>
                  </a:lnTo>
                  <a:lnTo>
                    <a:pt x="4" y="4"/>
                  </a:lnTo>
                  <a:lnTo>
                    <a:pt x="2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 useBgFill="1">
          <p:nvSpPr>
            <p:cNvPr id="111" name="Freeform 49"/>
            <p:cNvSpPr>
              <a:spLocks/>
            </p:cNvSpPr>
            <p:nvPr/>
          </p:nvSpPr>
          <p:spPr bwMode="auto">
            <a:xfrm>
              <a:off x="1491" y="2154"/>
              <a:ext cx="65" cy="110"/>
            </a:xfrm>
            <a:custGeom>
              <a:avLst/>
              <a:gdLst/>
              <a:ahLst/>
              <a:cxnLst>
                <a:cxn ang="0">
                  <a:pos x="131" y="220"/>
                </a:cxn>
                <a:cxn ang="0">
                  <a:pos x="131" y="58"/>
                </a:cxn>
                <a:cxn ang="0">
                  <a:pos x="68" y="0"/>
                </a:cxn>
                <a:cxn ang="0">
                  <a:pos x="0" y="58"/>
                </a:cxn>
                <a:cxn ang="0">
                  <a:pos x="0" y="220"/>
                </a:cxn>
                <a:cxn ang="0">
                  <a:pos x="131" y="220"/>
                </a:cxn>
              </a:cxnLst>
              <a:rect l="0" t="0" r="r" b="b"/>
              <a:pathLst>
                <a:path w="131" h="220">
                  <a:moveTo>
                    <a:pt x="131" y="220"/>
                  </a:moveTo>
                  <a:lnTo>
                    <a:pt x="131" y="58"/>
                  </a:lnTo>
                  <a:lnTo>
                    <a:pt x="68" y="0"/>
                  </a:lnTo>
                  <a:lnTo>
                    <a:pt x="0" y="58"/>
                  </a:lnTo>
                  <a:lnTo>
                    <a:pt x="0" y="220"/>
                  </a:lnTo>
                  <a:lnTo>
                    <a:pt x="131" y="220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" name="Rectangle 50"/>
            <p:cNvSpPr>
              <a:spLocks noChangeArrowheads="1"/>
            </p:cNvSpPr>
            <p:nvPr/>
          </p:nvSpPr>
          <p:spPr bwMode="auto">
            <a:xfrm>
              <a:off x="1528" y="2190"/>
              <a:ext cx="17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" name="Rectangle 51"/>
            <p:cNvSpPr>
              <a:spLocks noChangeArrowheads="1"/>
            </p:cNvSpPr>
            <p:nvPr/>
          </p:nvSpPr>
          <p:spPr bwMode="auto">
            <a:xfrm>
              <a:off x="1528" y="2224"/>
              <a:ext cx="17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" name="Rectangle 52"/>
            <p:cNvSpPr>
              <a:spLocks noChangeArrowheads="1"/>
            </p:cNvSpPr>
            <p:nvPr/>
          </p:nvSpPr>
          <p:spPr bwMode="auto">
            <a:xfrm>
              <a:off x="1503" y="2190"/>
              <a:ext cx="18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" name="Rectangle 53"/>
            <p:cNvSpPr>
              <a:spLocks noChangeArrowheads="1"/>
            </p:cNvSpPr>
            <p:nvPr/>
          </p:nvSpPr>
          <p:spPr bwMode="auto">
            <a:xfrm>
              <a:off x="1503" y="2224"/>
              <a:ext cx="18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" name="Freeform 54"/>
            <p:cNvSpPr>
              <a:spLocks/>
            </p:cNvSpPr>
            <p:nvPr/>
          </p:nvSpPr>
          <p:spPr bwMode="auto">
            <a:xfrm>
              <a:off x="1340" y="2155"/>
              <a:ext cx="65" cy="109"/>
            </a:xfrm>
            <a:custGeom>
              <a:avLst/>
              <a:gdLst/>
              <a:ahLst/>
              <a:cxnLst>
                <a:cxn ang="0">
                  <a:pos x="129" y="216"/>
                </a:cxn>
                <a:cxn ang="0">
                  <a:pos x="129" y="54"/>
                </a:cxn>
                <a:cxn ang="0">
                  <a:pos x="68" y="0"/>
                </a:cxn>
                <a:cxn ang="0">
                  <a:pos x="0" y="54"/>
                </a:cxn>
                <a:cxn ang="0">
                  <a:pos x="0" y="216"/>
                </a:cxn>
                <a:cxn ang="0">
                  <a:pos x="129" y="216"/>
                </a:cxn>
              </a:cxnLst>
              <a:rect l="0" t="0" r="r" b="b"/>
              <a:pathLst>
                <a:path w="129" h="216">
                  <a:moveTo>
                    <a:pt x="129" y="216"/>
                  </a:moveTo>
                  <a:lnTo>
                    <a:pt x="129" y="54"/>
                  </a:lnTo>
                  <a:lnTo>
                    <a:pt x="68" y="0"/>
                  </a:lnTo>
                  <a:lnTo>
                    <a:pt x="0" y="54"/>
                  </a:lnTo>
                  <a:lnTo>
                    <a:pt x="0" y="216"/>
                  </a:lnTo>
                  <a:lnTo>
                    <a:pt x="129" y="21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" name="Rectangle 55"/>
            <p:cNvSpPr>
              <a:spLocks noChangeArrowheads="1"/>
            </p:cNvSpPr>
            <p:nvPr/>
          </p:nvSpPr>
          <p:spPr bwMode="auto">
            <a:xfrm>
              <a:off x="1377" y="2190"/>
              <a:ext cx="17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" name="Rectangle 56"/>
            <p:cNvSpPr>
              <a:spLocks noChangeArrowheads="1"/>
            </p:cNvSpPr>
            <p:nvPr/>
          </p:nvSpPr>
          <p:spPr bwMode="auto">
            <a:xfrm>
              <a:off x="1377" y="2224"/>
              <a:ext cx="17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" name="Rectangle 57"/>
            <p:cNvSpPr>
              <a:spLocks noChangeArrowheads="1"/>
            </p:cNvSpPr>
            <p:nvPr/>
          </p:nvSpPr>
          <p:spPr bwMode="auto">
            <a:xfrm>
              <a:off x="1352" y="2190"/>
              <a:ext cx="18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" name="Rectangle 58"/>
            <p:cNvSpPr>
              <a:spLocks noChangeArrowheads="1"/>
            </p:cNvSpPr>
            <p:nvPr/>
          </p:nvSpPr>
          <p:spPr bwMode="auto">
            <a:xfrm>
              <a:off x="1352" y="2224"/>
              <a:ext cx="18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" name="Freeform 59"/>
            <p:cNvSpPr>
              <a:spLocks/>
            </p:cNvSpPr>
            <p:nvPr/>
          </p:nvSpPr>
          <p:spPr bwMode="auto">
            <a:xfrm>
              <a:off x="1156" y="2024"/>
              <a:ext cx="582" cy="582"/>
            </a:xfrm>
            <a:custGeom>
              <a:avLst/>
              <a:gdLst/>
              <a:ahLst/>
              <a:cxnLst>
                <a:cxn ang="0">
                  <a:pos x="1112" y="33"/>
                </a:cxn>
                <a:cxn ang="0">
                  <a:pos x="1088" y="17"/>
                </a:cxn>
                <a:cxn ang="0">
                  <a:pos x="1062" y="6"/>
                </a:cxn>
                <a:cxn ang="0">
                  <a:pos x="1035" y="1"/>
                </a:cxn>
                <a:cxn ang="0">
                  <a:pos x="144" y="0"/>
                </a:cxn>
                <a:cxn ang="0">
                  <a:pos x="88" y="12"/>
                </a:cxn>
                <a:cxn ang="0">
                  <a:pos x="43" y="43"/>
                </a:cxn>
                <a:cxn ang="0">
                  <a:pos x="12" y="88"/>
                </a:cxn>
                <a:cxn ang="0">
                  <a:pos x="0" y="144"/>
                </a:cxn>
                <a:cxn ang="0">
                  <a:pos x="69" y="552"/>
                </a:cxn>
                <a:cxn ang="0">
                  <a:pos x="70" y="129"/>
                </a:cxn>
                <a:cxn ang="0">
                  <a:pos x="82" y="103"/>
                </a:cxn>
                <a:cxn ang="0">
                  <a:pos x="97" y="85"/>
                </a:cxn>
                <a:cxn ang="0">
                  <a:pos x="108" y="77"/>
                </a:cxn>
                <a:cxn ang="0">
                  <a:pos x="122" y="73"/>
                </a:cxn>
                <a:cxn ang="0">
                  <a:pos x="136" y="69"/>
                </a:cxn>
                <a:cxn ang="0">
                  <a:pos x="1021" y="69"/>
                </a:cxn>
                <a:cxn ang="0">
                  <a:pos x="1036" y="70"/>
                </a:cxn>
                <a:cxn ang="0">
                  <a:pos x="1050" y="75"/>
                </a:cxn>
                <a:cxn ang="0">
                  <a:pos x="1062" y="82"/>
                </a:cxn>
                <a:cxn ang="0">
                  <a:pos x="1074" y="91"/>
                </a:cxn>
                <a:cxn ang="0">
                  <a:pos x="1090" y="115"/>
                </a:cxn>
                <a:cxn ang="0">
                  <a:pos x="1096" y="144"/>
                </a:cxn>
                <a:cxn ang="0">
                  <a:pos x="1095" y="1036"/>
                </a:cxn>
                <a:cxn ang="0">
                  <a:pos x="1083" y="1063"/>
                </a:cxn>
                <a:cxn ang="0">
                  <a:pos x="1062" y="1083"/>
                </a:cxn>
                <a:cxn ang="0">
                  <a:pos x="1036" y="1095"/>
                </a:cxn>
                <a:cxn ang="0">
                  <a:pos x="144" y="1096"/>
                </a:cxn>
                <a:cxn ang="0">
                  <a:pos x="129" y="1095"/>
                </a:cxn>
                <a:cxn ang="0">
                  <a:pos x="115" y="1090"/>
                </a:cxn>
                <a:cxn ang="0">
                  <a:pos x="103" y="1083"/>
                </a:cxn>
                <a:cxn ang="0">
                  <a:pos x="91" y="1074"/>
                </a:cxn>
                <a:cxn ang="0">
                  <a:pos x="75" y="1050"/>
                </a:cxn>
                <a:cxn ang="0">
                  <a:pos x="69" y="1021"/>
                </a:cxn>
                <a:cxn ang="0">
                  <a:pos x="0" y="552"/>
                </a:cxn>
                <a:cxn ang="0">
                  <a:pos x="1" y="1035"/>
                </a:cxn>
                <a:cxn ang="0">
                  <a:pos x="6" y="1063"/>
                </a:cxn>
                <a:cxn ang="0">
                  <a:pos x="17" y="1088"/>
                </a:cxn>
                <a:cxn ang="0">
                  <a:pos x="33" y="1112"/>
                </a:cxn>
                <a:cxn ang="0">
                  <a:pos x="53" y="1132"/>
                </a:cxn>
                <a:cxn ang="0">
                  <a:pos x="76" y="1147"/>
                </a:cxn>
                <a:cxn ang="0">
                  <a:pos x="103" y="1158"/>
                </a:cxn>
                <a:cxn ang="0">
                  <a:pos x="130" y="1163"/>
                </a:cxn>
                <a:cxn ang="0">
                  <a:pos x="1021" y="1164"/>
                </a:cxn>
                <a:cxn ang="0">
                  <a:pos x="1049" y="1162"/>
                </a:cxn>
                <a:cxn ang="0">
                  <a:pos x="1075" y="1154"/>
                </a:cxn>
                <a:cxn ang="0">
                  <a:pos x="1101" y="1140"/>
                </a:cxn>
                <a:cxn ang="0">
                  <a:pos x="1122" y="1123"/>
                </a:cxn>
                <a:cxn ang="0">
                  <a:pos x="1140" y="1101"/>
                </a:cxn>
                <a:cxn ang="0">
                  <a:pos x="1154" y="1075"/>
                </a:cxn>
                <a:cxn ang="0">
                  <a:pos x="1162" y="1049"/>
                </a:cxn>
                <a:cxn ang="0">
                  <a:pos x="1164" y="1021"/>
                </a:cxn>
                <a:cxn ang="0">
                  <a:pos x="1163" y="130"/>
                </a:cxn>
                <a:cxn ang="0">
                  <a:pos x="1158" y="103"/>
                </a:cxn>
                <a:cxn ang="0">
                  <a:pos x="1147" y="76"/>
                </a:cxn>
                <a:cxn ang="0">
                  <a:pos x="1132" y="53"/>
                </a:cxn>
              </a:cxnLst>
              <a:rect l="0" t="0" r="r" b="b"/>
              <a:pathLst>
                <a:path w="1164" h="1164">
                  <a:moveTo>
                    <a:pt x="1122" y="43"/>
                  </a:moveTo>
                  <a:lnTo>
                    <a:pt x="1112" y="33"/>
                  </a:lnTo>
                  <a:lnTo>
                    <a:pt x="1101" y="24"/>
                  </a:lnTo>
                  <a:lnTo>
                    <a:pt x="1088" y="17"/>
                  </a:lnTo>
                  <a:lnTo>
                    <a:pt x="1075" y="10"/>
                  </a:lnTo>
                  <a:lnTo>
                    <a:pt x="1062" y="6"/>
                  </a:lnTo>
                  <a:lnTo>
                    <a:pt x="1049" y="2"/>
                  </a:lnTo>
                  <a:lnTo>
                    <a:pt x="1035" y="1"/>
                  </a:lnTo>
                  <a:lnTo>
                    <a:pt x="1021" y="0"/>
                  </a:lnTo>
                  <a:lnTo>
                    <a:pt x="144" y="0"/>
                  </a:lnTo>
                  <a:lnTo>
                    <a:pt x="115" y="3"/>
                  </a:lnTo>
                  <a:lnTo>
                    <a:pt x="88" y="12"/>
                  </a:lnTo>
                  <a:lnTo>
                    <a:pt x="63" y="24"/>
                  </a:lnTo>
                  <a:lnTo>
                    <a:pt x="43" y="43"/>
                  </a:lnTo>
                  <a:lnTo>
                    <a:pt x="24" y="63"/>
                  </a:lnTo>
                  <a:lnTo>
                    <a:pt x="12" y="88"/>
                  </a:lnTo>
                  <a:lnTo>
                    <a:pt x="3" y="115"/>
                  </a:lnTo>
                  <a:lnTo>
                    <a:pt x="0" y="144"/>
                  </a:lnTo>
                  <a:lnTo>
                    <a:pt x="0" y="552"/>
                  </a:lnTo>
                  <a:lnTo>
                    <a:pt x="69" y="552"/>
                  </a:lnTo>
                  <a:lnTo>
                    <a:pt x="69" y="144"/>
                  </a:lnTo>
                  <a:lnTo>
                    <a:pt x="70" y="129"/>
                  </a:lnTo>
                  <a:lnTo>
                    <a:pt x="75" y="115"/>
                  </a:lnTo>
                  <a:lnTo>
                    <a:pt x="82" y="103"/>
                  </a:lnTo>
                  <a:lnTo>
                    <a:pt x="91" y="91"/>
                  </a:lnTo>
                  <a:lnTo>
                    <a:pt x="97" y="85"/>
                  </a:lnTo>
                  <a:lnTo>
                    <a:pt x="103" y="82"/>
                  </a:lnTo>
                  <a:lnTo>
                    <a:pt x="108" y="77"/>
                  </a:lnTo>
                  <a:lnTo>
                    <a:pt x="115" y="75"/>
                  </a:lnTo>
                  <a:lnTo>
                    <a:pt x="122" y="73"/>
                  </a:lnTo>
                  <a:lnTo>
                    <a:pt x="129" y="70"/>
                  </a:lnTo>
                  <a:lnTo>
                    <a:pt x="136" y="69"/>
                  </a:lnTo>
                  <a:lnTo>
                    <a:pt x="144" y="69"/>
                  </a:lnTo>
                  <a:lnTo>
                    <a:pt x="1021" y="69"/>
                  </a:lnTo>
                  <a:lnTo>
                    <a:pt x="1028" y="69"/>
                  </a:lnTo>
                  <a:lnTo>
                    <a:pt x="1036" y="70"/>
                  </a:lnTo>
                  <a:lnTo>
                    <a:pt x="1043" y="73"/>
                  </a:lnTo>
                  <a:lnTo>
                    <a:pt x="1050" y="75"/>
                  </a:lnTo>
                  <a:lnTo>
                    <a:pt x="1057" y="77"/>
                  </a:lnTo>
                  <a:lnTo>
                    <a:pt x="1062" y="82"/>
                  </a:lnTo>
                  <a:lnTo>
                    <a:pt x="1068" y="85"/>
                  </a:lnTo>
                  <a:lnTo>
                    <a:pt x="1074" y="91"/>
                  </a:lnTo>
                  <a:lnTo>
                    <a:pt x="1083" y="103"/>
                  </a:lnTo>
                  <a:lnTo>
                    <a:pt x="1090" y="115"/>
                  </a:lnTo>
                  <a:lnTo>
                    <a:pt x="1095" y="129"/>
                  </a:lnTo>
                  <a:lnTo>
                    <a:pt x="1096" y="144"/>
                  </a:lnTo>
                  <a:lnTo>
                    <a:pt x="1096" y="1021"/>
                  </a:lnTo>
                  <a:lnTo>
                    <a:pt x="1095" y="1036"/>
                  </a:lnTo>
                  <a:lnTo>
                    <a:pt x="1090" y="1050"/>
                  </a:lnTo>
                  <a:lnTo>
                    <a:pt x="1083" y="1063"/>
                  </a:lnTo>
                  <a:lnTo>
                    <a:pt x="1074" y="1074"/>
                  </a:lnTo>
                  <a:lnTo>
                    <a:pt x="1062" y="1083"/>
                  </a:lnTo>
                  <a:lnTo>
                    <a:pt x="1050" y="1090"/>
                  </a:lnTo>
                  <a:lnTo>
                    <a:pt x="1036" y="1095"/>
                  </a:lnTo>
                  <a:lnTo>
                    <a:pt x="1021" y="1096"/>
                  </a:lnTo>
                  <a:lnTo>
                    <a:pt x="144" y="1096"/>
                  </a:lnTo>
                  <a:lnTo>
                    <a:pt x="136" y="1096"/>
                  </a:lnTo>
                  <a:lnTo>
                    <a:pt x="129" y="1095"/>
                  </a:lnTo>
                  <a:lnTo>
                    <a:pt x="122" y="1093"/>
                  </a:lnTo>
                  <a:lnTo>
                    <a:pt x="115" y="1090"/>
                  </a:lnTo>
                  <a:lnTo>
                    <a:pt x="108" y="1087"/>
                  </a:lnTo>
                  <a:lnTo>
                    <a:pt x="103" y="1083"/>
                  </a:lnTo>
                  <a:lnTo>
                    <a:pt x="97" y="1079"/>
                  </a:lnTo>
                  <a:lnTo>
                    <a:pt x="91" y="1074"/>
                  </a:lnTo>
                  <a:lnTo>
                    <a:pt x="82" y="1063"/>
                  </a:lnTo>
                  <a:lnTo>
                    <a:pt x="75" y="1050"/>
                  </a:lnTo>
                  <a:lnTo>
                    <a:pt x="70" y="1036"/>
                  </a:lnTo>
                  <a:lnTo>
                    <a:pt x="69" y="1021"/>
                  </a:lnTo>
                  <a:lnTo>
                    <a:pt x="69" y="552"/>
                  </a:lnTo>
                  <a:lnTo>
                    <a:pt x="0" y="552"/>
                  </a:lnTo>
                  <a:lnTo>
                    <a:pt x="0" y="1021"/>
                  </a:lnTo>
                  <a:lnTo>
                    <a:pt x="1" y="1035"/>
                  </a:lnTo>
                  <a:lnTo>
                    <a:pt x="2" y="1049"/>
                  </a:lnTo>
                  <a:lnTo>
                    <a:pt x="6" y="1063"/>
                  </a:lnTo>
                  <a:lnTo>
                    <a:pt x="12" y="1075"/>
                  </a:lnTo>
                  <a:lnTo>
                    <a:pt x="17" y="1088"/>
                  </a:lnTo>
                  <a:lnTo>
                    <a:pt x="24" y="1101"/>
                  </a:lnTo>
                  <a:lnTo>
                    <a:pt x="33" y="1112"/>
                  </a:lnTo>
                  <a:lnTo>
                    <a:pt x="43" y="1123"/>
                  </a:lnTo>
                  <a:lnTo>
                    <a:pt x="53" y="1132"/>
                  </a:lnTo>
                  <a:lnTo>
                    <a:pt x="65" y="1140"/>
                  </a:lnTo>
                  <a:lnTo>
                    <a:pt x="76" y="1147"/>
                  </a:lnTo>
                  <a:lnTo>
                    <a:pt x="89" y="1154"/>
                  </a:lnTo>
                  <a:lnTo>
                    <a:pt x="103" y="1158"/>
                  </a:lnTo>
                  <a:lnTo>
                    <a:pt x="117" y="1162"/>
                  </a:lnTo>
                  <a:lnTo>
                    <a:pt x="130" y="1163"/>
                  </a:lnTo>
                  <a:lnTo>
                    <a:pt x="144" y="1164"/>
                  </a:lnTo>
                  <a:lnTo>
                    <a:pt x="1021" y="1164"/>
                  </a:lnTo>
                  <a:lnTo>
                    <a:pt x="1035" y="1163"/>
                  </a:lnTo>
                  <a:lnTo>
                    <a:pt x="1049" y="1162"/>
                  </a:lnTo>
                  <a:lnTo>
                    <a:pt x="1062" y="1158"/>
                  </a:lnTo>
                  <a:lnTo>
                    <a:pt x="1075" y="1154"/>
                  </a:lnTo>
                  <a:lnTo>
                    <a:pt x="1088" y="1147"/>
                  </a:lnTo>
                  <a:lnTo>
                    <a:pt x="1101" y="1140"/>
                  </a:lnTo>
                  <a:lnTo>
                    <a:pt x="1112" y="1132"/>
                  </a:lnTo>
                  <a:lnTo>
                    <a:pt x="1122" y="1123"/>
                  </a:lnTo>
                  <a:lnTo>
                    <a:pt x="1132" y="1112"/>
                  </a:lnTo>
                  <a:lnTo>
                    <a:pt x="1140" y="1101"/>
                  </a:lnTo>
                  <a:lnTo>
                    <a:pt x="1147" y="1088"/>
                  </a:lnTo>
                  <a:lnTo>
                    <a:pt x="1154" y="1075"/>
                  </a:lnTo>
                  <a:lnTo>
                    <a:pt x="1158" y="1063"/>
                  </a:lnTo>
                  <a:lnTo>
                    <a:pt x="1162" y="1049"/>
                  </a:lnTo>
                  <a:lnTo>
                    <a:pt x="1163" y="1035"/>
                  </a:lnTo>
                  <a:lnTo>
                    <a:pt x="1164" y="1021"/>
                  </a:lnTo>
                  <a:lnTo>
                    <a:pt x="1164" y="144"/>
                  </a:lnTo>
                  <a:lnTo>
                    <a:pt x="1163" y="130"/>
                  </a:lnTo>
                  <a:lnTo>
                    <a:pt x="1162" y="116"/>
                  </a:lnTo>
                  <a:lnTo>
                    <a:pt x="1158" y="103"/>
                  </a:lnTo>
                  <a:lnTo>
                    <a:pt x="1154" y="89"/>
                  </a:lnTo>
                  <a:lnTo>
                    <a:pt x="1147" y="76"/>
                  </a:lnTo>
                  <a:lnTo>
                    <a:pt x="1140" y="65"/>
                  </a:lnTo>
                  <a:lnTo>
                    <a:pt x="1132" y="53"/>
                  </a:lnTo>
                  <a:lnTo>
                    <a:pt x="1122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23" name="Text Placeholder 121"/>
          <p:cNvSpPr txBox="1">
            <a:spLocks/>
          </p:cNvSpPr>
          <p:nvPr/>
        </p:nvSpPr>
        <p:spPr>
          <a:xfrm>
            <a:off x="539552" y="4005064"/>
            <a:ext cx="6203032" cy="720080"/>
          </a:xfrm>
          <a:prstGeom prst="rect">
            <a:avLst/>
          </a:prstGeom>
          <a:solidFill>
            <a:schemeClr val="accent2"/>
          </a:solidFill>
        </p:spPr>
        <p:txBody>
          <a:bodyPr>
            <a:noAutofit/>
          </a:bodyPr>
          <a:lstStyle/>
          <a:p>
            <a:pPr marL="4572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75%+ owner occupied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8" name="Group 5"/>
          <p:cNvGrpSpPr>
            <a:grpSpLocks noChangeAspect="1"/>
          </p:cNvGrpSpPr>
          <p:nvPr/>
        </p:nvGrpSpPr>
        <p:grpSpPr bwMode="auto">
          <a:xfrm>
            <a:off x="683568" y="4725144"/>
            <a:ext cx="923925" cy="923925"/>
            <a:chOff x="1156" y="2024"/>
            <a:chExt cx="582" cy="582"/>
          </a:xfrm>
        </p:grpSpPr>
        <p:sp>
          <p:nvSpPr>
            <p:cNvPr id="125" name="AutoShape 4"/>
            <p:cNvSpPr>
              <a:spLocks noChangeAspect="1" noChangeArrowheads="1" noTextEdit="1"/>
            </p:cNvSpPr>
            <p:nvPr/>
          </p:nvSpPr>
          <p:spPr bwMode="auto">
            <a:xfrm>
              <a:off x="1156" y="2024"/>
              <a:ext cx="582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" name="Freeform 6"/>
            <p:cNvSpPr>
              <a:spLocks/>
            </p:cNvSpPr>
            <p:nvPr/>
          </p:nvSpPr>
          <p:spPr bwMode="auto">
            <a:xfrm>
              <a:off x="1183" y="2049"/>
              <a:ext cx="540" cy="542"/>
            </a:xfrm>
            <a:custGeom>
              <a:avLst/>
              <a:gdLst/>
              <a:ahLst/>
              <a:cxnLst>
                <a:cxn ang="0">
                  <a:pos x="971" y="1084"/>
                </a:cxn>
                <a:cxn ang="0">
                  <a:pos x="993" y="1082"/>
                </a:cxn>
                <a:cxn ang="0">
                  <a:pos x="1014" y="1075"/>
                </a:cxn>
                <a:cxn ang="0">
                  <a:pos x="1033" y="1066"/>
                </a:cxn>
                <a:cxn ang="0">
                  <a:pos x="1049" y="1052"/>
                </a:cxn>
                <a:cxn ang="0">
                  <a:pos x="1063" y="1036"/>
                </a:cxn>
                <a:cxn ang="0">
                  <a:pos x="1072" y="1017"/>
                </a:cxn>
                <a:cxn ang="0">
                  <a:pos x="1079" y="996"/>
                </a:cxn>
                <a:cxn ang="0">
                  <a:pos x="1081" y="975"/>
                </a:cxn>
                <a:cxn ang="0">
                  <a:pos x="1081" y="109"/>
                </a:cxn>
                <a:cxn ang="0">
                  <a:pos x="1079" y="87"/>
                </a:cxn>
                <a:cxn ang="0">
                  <a:pos x="1072" y="66"/>
                </a:cxn>
                <a:cxn ang="0">
                  <a:pos x="1063" y="48"/>
                </a:cxn>
                <a:cxn ang="0">
                  <a:pos x="1049" y="32"/>
                </a:cxn>
                <a:cxn ang="0">
                  <a:pos x="1033" y="18"/>
                </a:cxn>
                <a:cxn ang="0">
                  <a:pos x="1014" y="9"/>
                </a:cxn>
                <a:cxn ang="0">
                  <a:pos x="993" y="2"/>
                </a:cxn>
                <a:cxn ang="0">
                  <a:pos x="971" y="0"/>
                </a:cxn>
                <a:cxn ang="0">
                  <a:pos x="110" y="0"/>
                </a:cxn>
                <a:cxn ang="0">
                  <a:pos x="88" y="2"/>
                </a:cxn>
                <a:cxn ang="0">
                  <a:pos x="67" y="9"/>
                </a:cxn>
                <a:cxn ang="0">
                  <a:pos x="49" y="18"/>
                </a:cxn>
                <a:cxn ang="0">
                  <a:pos x="32" y="32"/>
                </a:cxn>
                <a:cxn ang="0">
                  <a:pos x="19" y="48"/>
                </a:cxn>
                <a:cxn ang="0">
                  <a:pos x="9" y="66"/>
                </a:cxn>
                <a:cxn ang="0">
                  <a:pos x="2" y="87"/>
                </a:cxn>
                <a:cxn ang="0">
                  <a:pos x="0" y="109"/>
                </a:cxn>
                <a:cxn ang="0">
                  <a:pos x="0" y="975"/>
                </a:cxn>
                <a:cxn ang="0">
                  <a:pos x="2" y="996"/>
                </a:cxn>
                <a:cxn ang="0">
                  <a:pos x="9" y="1017"/>
                </a:cxn>
                <a:cxn ang="0">
                  <a:pos x="19" y="1036"/>
                </a:cxn>
                <a:cxn ang="0">
                  <a:pos x="32" y="1052"/>
                </a:cxn>
                <a:cxn ang="0">
                  <a:pos x="49" y="1066"/>
                </a:cxn>
                <a:cxn ang="0">
                  <a:pos x="67" y="1075"/>
                </a:cxn>
                <a:cxn ang="0">
                  <a:pos x="88" y="1082"/>
                </a:cxn>
                <a:cxn ang="0">
                  <a:pos x="110" y="1084"/>
                </a:cxn>
                <a:cxn ang="0">
                  <a:pos x="971" y="1084"/>
                </a:cxn>
              </a:cxnLst>
              <a:rect l="0" t="0" r="r" b="b"/>
              <a:pathLst>
                <a:path w="1081" h="1084">
                  <a:moveTo>
                    <a:pt x="971" y="1084"/>
                  </a:moveTo>
                  <a:lnTo>
                    <a:pt x="993" y="1082"/>
                  </a:lnTo>
                  <a:lnTo>
                    <a:pt x="1014" y="1075"/>
                  </a:lnTo>
                  <a:lnTo>
                    <a:pt x="1033" y="1066"/>
                  </a:lnTo>
                  <a:lnTo>
                    <a:pt x="1049" y="1052"/>
                  </a:lnTo>
                  <a:lnTo>
                    <a:pt x="1063" y="1036"/>
                  </a:lnTo>
                  <a:lnTo>
                    <a:pt x="1072" y="1017"/>
                  </a:lnTo>
                  <a:lnTo>
                    <a:pt x="1079" y="996"/>
                  </a:lnTo>
                  <a:lnTo>
                    <a:pt x="1081" y="975"/>
                  </a:lnTo>
                  <a:lnTo>
                    <a:pt x="1081" y="109"/>
                  </a:lnTo>
                  <a:lnTo>
                    <a:pt x="1079" y="87"/>
                  </a:lnTo>
                  <a:lnTo>
                    <a:pt x="1072" y="66"/>
                  </a:lnTo>
                  <a:lnTo>
                    <a:pt x="1063" y="48"/>
                  </a:lnTo>
                  <a:lnTo>
                    <a:pt x="1049" y="32"/>
                  </a:lnTo>
                  <a:lnTo>
                    <a:pt x="1033" y="18"/>
                  </a:lnTo>
                  <a:lnTo>
                    <a:pt x="1014" y="9"/>
                  </a:lnTo>
                  <a:lnTo>
                    <a:pt x="993" y="2"/>
                  </a:lnTo>
                  <a:lnTo>
                    <a:pt x="971" y="0"/>
                  </a:lnTo>
                  <a:lnTo>
                    <a:pt x="110" y="0"/>
                  </a:lnTo>
                  <a:lnTo>
                    <a:pt x="88" y="2"/>
                  </a:lnTo>
                  <a:lnTo>
                    <a:pt x="67" y="9"/>
                  </a:lnTo>
                  <a:lnTo>
                    <a:pt x="49" y="18"/>
                  </a:lnTo>
                  <a:lnTo>
                    <a:pt x="32" y="32"/>
                  </a:lnTo>
                  <a:lnTo>
                    <a:pt x="19" y="48"/>
                  </a:lnTo>
                  <a:lnTo>
                    <a:pt x="9" y="66"/>
                  </a:lnTo>
                  <a:lnTo>
                    <a:pt x="2" y="87"/>
                  </a:lnTo>
                  <a:lnTo>
                    <a:pt x="0" y="109"/>
                  </a:lnTo>
                  <a:lnTo>
                    <a:pt x="0" y="975"/>
                  </a:lnTo>
                  <a:lnTo>
                    <a:pt x="2" y="996"/>
                  </a:lnTo>
                  <a:lnTo>
                    <a:pt x="9" y="1017"/>
                  </a:lnTo>
                  <a:lnTo>
                    <a:pt x="19" y="1036"/>
                  </a:lnTo>
                  <a:lnTo>
                    <a:pt x="32" y="1052"/>
                  </a:lnTo>
                  <a:lnTo>
                    <a:pt x="49" y="1066"/>
                  </a:lnTo>
                  <a:lnTo>
                    <a:pt x="67" y="1075"/>
                  </a:lnTo>
                  <a:lnTo>
                    <a:pt x="88" y="1082"/>
                  </a:lnTo>
                  <a:lnTo>
                    <a:pt x="110" y="1084"/>
                  </a:lnTo>
                  <a:lnTo>
                    <a:pt x="971" y="1084"/>
                  </a:lnTo>
                  <a:close/>
                </a:path>
              </a:pathLst>
            </a:custGeom>
            <a:gradFill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5400000" scaled="0"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" name="Freeform 7"/>
            <p:cNvSpPr>
              <a:spLocks/>
            </p:cNvSpPr>
            <p:nvPr/>
          </p:nvSpPr>
          <p:spPr bwMode="auto">
            <a:xfrm>
              <a:off x="1233" y="2106"/>
              <a:ext cx="433" cy="361"/>
            </a:xfrm>
            <a:custGeom>
              <a:avLst/>
              <a:gdLst/>
              <a:ahLst/>
              <a:cxnLst>
                <a:cxn ang="0">
                  <a:pos x="705" y="0"/>
                </a:cxn>
                <a:cxn ang="0">
                  <a:pos x="147" y="0"/>
                </a:cxn>
                <a:cxn ang="0">
                  <a:pos x="0" y="299"/>
                </a:cxn>
                <a:cxn ang="0">
                  <a:pos x="100" y="299"/>
                </a:cxn>
                <a:cxn ang="0">
                  <a:pos x="100" y="718"/>
                </a:cxn>
                <a:cxn ang="0">
                  <a:pos x="756" y="721"/>
                </a:cxn>
                <a:cxn ang="0">
                  <a:pos x="756" y="299"/>
                </a:cxn>
                <a:cxn ang="0">
                  <a:pos x="867" y="299"/>
                </a:cxn>
                <a:cxn ang="0">
                  <a:pos x="705" y="0"/>
                </a:cxn>
              </a:cxnLst>
              <a:rect l="0" t="0" r="r" b="b"/>
              <a:pathLst>
                <a:path w="867" h="721">
                  <a:moveTo>
                    <a:pt x="705" y="0"/>
                  </a:moveTo>
                  <a:lnTo>
                    <a:pt x="147" y="0"/>
                  </a:lnTo>
                  <a:lnTo>
                    <a:pt x="0" y="299"/>
                  </a:lnTo>
                  <a:lnTo>
                    <a:pt x="100" y="299"/>
                  </a:lnTo>
                  <a:lnTo>
                    <a:pt x="100" y="718"/>
                  </a:lnTo>
                  <a:lnTo>
                    <a:pt x="756" y="721"/>
                  </a:lnTo>
                  <a:lnTo>
                    <a:pt x="756" y="299"/>
                  </a:lnTo>
                  <a:lnTo>
                    <a:pt x="867" y="299"/>
                  </a:lnTo>
                  <a:lnTo>
                    <a:pt x="70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FF0000"/>
                </a:solidFill>
              </a:endParaRPr>
            </a:p>
          </p:txBody>
        </p:sp>
        <p:sp>
          <p:nvSpPr>
            <p:cNvPr id="128" name="Rectangle 8"/>
            <p:cNvSpPr>
              <a:spLocks noChangeArrowheads="1"/>
            </p:cNvSpPr>
            <p:nvPr/>
          </p:nvSpPr>
          <p:spPr bwMode="auto">
            <a:xfrm>
              <a:off x="1184" y="2463"/>
              <a:ext cx="533" cy="9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" name="Rectangle 9"/>
            <p:cNvSpPr>
              <a:spLocks noChangeArrowheads="1"/>
            </p:cNvSpPr>
            <p:nvPr/>
          </p:nvSpPr>
          <p:spPr bwMode="auto">
            <a:xfrm>
              <a:off x="1182" y="2488"/>
              <a:ext cx="549" cy="7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" name="Rectangle 10"/>
            <p:cNvSpPr>
              <a:spLocks noChangeArrowheads="1"/>
            </p:cNvSpPr>
            <p:nvPr/>
          </p:nvSpPr>
          <p:spPr bwMode="auto">
            <a:xfrm>
              <a:off x="1351" y="2342"/>
              <a:ext cx="20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" name="Rectangle 11"/>
            <p:cNvSpPr>
              <a:spLocks noChangeArrowheads="1"/>
            </p:cNvSpPr>
            <p:nvPr/>
          </p:nvSpPr>
          <p:spPr bwMode="auto">
            <a:xfrm>
              <a:off x="1351" y="2380"/>
              <a:ext cx="20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" name="Rectangle 12"/>
            <p:cNvSpPr>
              <a:spLocks noChangeArrowheads="1"/>
            </p:cNvSpPr>
            <p:nvPr/>
          </p:nvSpPr>
          <p:spPr bwMode="auto">
            <a:xfrm>
              <a:off x="1323" y="2342"/>
              <a:ext cx="20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" name="Rectangle 13"/>
            <p:cNvSpPr>
              <a:spLocks noChangeArrowheads="1"/>
            </p:cNvSpPr>
            <p:nvPr/>
          </p:nvSpPr>
          <p:spPr bwMode="auto">
            <a:xfrm>
              <a:off x="1323" y="2380"/>
              <a:ext cx="20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" name="Rectangle 14"/>
            <p:cNvSpPr>
              <a:spLocks noChangeArrowheads="1"/>
            </p:cNvSpPr>
            <p:nvPr/>
          </p:nvSpPr>
          <p:spPr bwMode="auto">
            <a:xfrm>
              <a:off x="1548" y="2342"/>
              <a:ext cx="20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" name="Rectangle 15"/>
            <p:cNvSpPr>
              <a:spLocks noChangeArrowheads="1"/>
            </p:cNvSpPr>
            <p:nvPr/>
          </p:nvSpPr>
          <p:spPr bwMode="auto">
            <a:xfrm>
              <a:off x="1548" y="2380"/>
              <a:ext cx="20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" name="Rectangle 16"/>
            <p:cNvSpPr>
              <a:spLocks noChangeArrowheads="1"/>
            </p:cNvSpPr>
            <p:nvPr/>
          </p:nvSpPr>
          <p:spPr bwMode="auto">
            <a:xfrm>
              <a:off x="1519" y="2342"/>
              <a:ext cx="21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" name="Rectangle 17"/>
            <p:cNvSpPr>
              <a:spLocks noChangeArrowheads="1"/>
            </p:cNvSpPr>
            <p:nvPr/>
          </p:nvSpPr>
          <p:spPr bwMode="auto">
            <a:xfrm>
              <a:off x="1519" y="2380"/>
              <a:ext cx="21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" name="Rectangle 18"/>
            <p:cNvSpPr>
              <a:spLocks noChangeArrowheads="1"/>
            </p:cNvSpPr>
            <p:nvPr/>
          </p:nvSpPr>
          <p:spPr bwMode="auto">
            <a:xfrm>
              <a:off x="1328" y="2080"/>
              <a:ext cx="40" cy="1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" name="Rectangle 19"/>
            <p:cNvSpPr>
              <a:spLocks noChangeArrowheads="1"/>
            </p:cNvSpPr>
            <p:nvPr/>
          </p:nvSpPr>
          <p:spPr bwMode="auto">
            <a:xfrm>
              <a:off x="1320" y="2072"/>
              <a:ext cx="54" cy="1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" name="Rectangle 20"/>
            <p:cNvSpPr>
              <a:spLocks noChangeArrowheads="1"/>
            </p:cNvSpPr>
            <p:nvPr/>
          </p:nvSpPr>
          <p:spPr bwMode="auto">
            <a:xfrm>
              <a:off x="1410" y="2351"/>
              <a:ext cx="70" cy="11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" name="Rectangle 21"/>
            <p:cNvSpPr>
              <a:spLocks noChangeArrowheads="1"/>
            </p:cNvSpPr>
            <p:nvPr/>
          </p:nvSpPr>
          <p:spPr bwMode="auto">
            <a:xfrm>
              <a:off x="1424" y="2365"/>
              <a:ext cx="40" cy="38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" name="Freeform 22"/>
            <p:cNvSpPr>
              <a:spLocks/>
            </p:cNvSpPr>
            <p:nvPr/>
          </p:nvSpPr>
          <p:spPr bwMode="auto">
            <a:xfrm>
              <a:off x="1453" y="2420"/>
              <a:ext cx="16" cy="15"/>
            </a:xfrm>
            <a:custGeom>
              <a:avLst/>
              <a:gdLst/>
              <a:ahLst/>
              <a:cxnLst>
                <a:cxn ang="0">
                  <a:pos x="16" y="31"/>
                </a:cxn>
                <a:cxn ang="0">
                  <a:pos x="22" y="30"/>
                </a:cxn>
                <a:cxn ang="0">
                  <a:pos x="27" y="26"/>
                </a:cxn>
                <a:cxn ang="0">
                  <a:pos x="30" y="22"/>
                </a:cxn>
                <a:cxn ang="0">
                  <a:pos x="31" y="16"/>
                </a:cxn>
                <a:cxn ang="0">
                  <a:pos x="30" y="9"/>
                </a:cxn>
                <a:cxn ang="0">
                  <a:pos x="27" y="4"/>
                </a:cxn>
                <a:cxn ang="0">
                  <a:pos x="22" y="1"/>
                </a:cxn>
                <a:cxn ang="0">
                  <a:pos x="16" y="0"/>
                </a:cxn>
                <a:cxn ang="0">
                  <a:pos x="9" y="1"/>
                </a:cxn>
                <a:cxn ang="0">
                  <a:pos x="5" y="4"/>
                </a:cxn>
                <a:cxn ang="0">
                  <a:pos x="1" y="9"/>
                </a:cxn>
                <a:cxn ang="0">
                  <a:pos x="0" y="16"/>
                </a:cxn>
                <a:cxn ang="0">
                  <a:pos x="1" y="22"/>
                </a:cxn>
                <a:cxn ang="0">
                  <a:pos x="5" y="26"/>
                </a:cxn>
                <a:cxn ang="0">
                  <a:pos x="9" y="30"/>
                </a:cxn>
                <a:cxn ang="0">
                  <a:pos x="16" y="31"/>
                </a:cxn>
              </a:cxnLst>
              <a:rect l="0" t="0" r="r" b="b"/>
              <a:pathLst>
                <a:path w="31" h="31">
                  <a:moveTo>
                    <a:pt x="16" y="31"/>
                  </a:moveTo>
                  <a:lnTo>
                    <a:pt x="22" y="30"/>
                  </a:lnTo>
                  <a:lnTo>
                    <a:pt x="27" y="26"/>
                  </a:lnTo>
                  <a:lnTo>
                    <a:pt x="30" y="22"/>
                  </a:lnTo>
                  <a:lnTo>
                    <a:pt x="31" y="16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9" y="1"/>
                  </a:lnTo>
                  <a:lnTo>
                    <a:pt x="5" y="4"/>
                  </a:lnTo>
                  <a:lnTo>
                    <a:pt x="1" y="9"/>
                  </a:lnTo>
                  <a:lnTo>
                    <a:pt x="0" y="16"/>
                  </a:lnTo>
                  <a:lnTo>
                    <a:pt x="1" y="22"/>
                  </a:lnTo>
                  <a:lnTo>
                    <a:pt x="5" y="26"/>
                  </a:lnTo>
                  <a:lnTo>
                    <a:pt x="9" y="30"/>
                  </a:lnTo>
                  <a:lnTo>
                    <a:pt x="16" y="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" name="Freeform 23"/>
            <p:cNvSpPr>
              <a:spLocks/>
            </p:cNvSpPr>
            <p:nvPr/>
          </p:nvSpPr>
          <p:spPr bwMode="auto">
            <a:xfrm>
              <a:off x="1203" y="2356"/>
              <a:ext cx="68" cy="115"/>
            </a:xfrm>
            <a:custGeom>
              <a:avLst/>
              <a:gdLst/>
              <a:ahLst/>
              <a:cxnLst>
                <a:cxn ang="0">
                  <a:pos x="136" y="68"/>
                </a:cxn>
                <a:cxn ang="0">
                  <a:pos x="135" y="54"/>
                </a:cxn>
                <a:cxn ang="0">
                  <a:pos x="130" y="41"/>
                </a:cxn>
                <a:cxn ang="0">
                  <a:pos x="124" y="30"/>
                </a:cxn>
                <a:cxn ang="0">
                  <a:pos x="116" y="20"/>
                </a:cxn>
                <a:cxn ang="0">
                  <a:pos x="106" y="12"/>
                </a:cxn>
                <a:cxn ang="0">
                  <a:pos x="94" y="6"/>
                </a:cxn>
                <a:cxn ang="0">
                  <a:pos x="82" y="1"/>
                </a:cxn>
                <a:cxn ang="0">
                  <a:pos x="68" y="0"/>
                </a:cxn>
                <a:cxn ang="0">
                  <a:pos x="54" y="1"/>
                </a:cxn>
                <a:cxn ang="0">
                  <a:pos x="41" y="6"/>
                </a:cxn>
                <a:cxn ang="0">
                  <a:pos x="30" y="12"/>
                </a:cxn>
                <a:cxn ang="0">
                  <a:pos x="20" y="20"/>
                </a:cxn>
                <a:cxn ang="0">
                  <a:pos x="11" y="30"/>
                </a:cxn>
                <a:cxn ang="0">
                  <a:pos x="5" y="41"/>
                </a:cxn>
                <a:cxn ang="0">
                  <a:pos x="1" y="54"/>
                </a:cxn>
                <a:cxn ang="0">
                  <a:pos x="0" y="68"/>
                </a:cxn>
                <a:cxn ang="0">
                  <a:pos x="1" y="79"/>
                </a:cxn>
                <a:cxn ang="0">
                  <a:pos x="4" y="91"/>
                </a:cxn>
                <a:cxn ang="0">
                  <a:pos x="9" y="101"/>
                </a:cxn>
                <a:cxn ang="0">
                  <a:pos x="15" y="111"/>
                </a:cxn>
                <a:cxn ang="0">
                  <a:pos x="23" y="119"/>
                </a:cxn>
                <a:cxn ang="0">
                  <a:pos x="31" y="124"/>
                </a:cxn>
                <a:cxn ang="0">
                  <a:pos x="41" y="130"/>
                </a:cxn>
                <a:cxn ang="0">
                  <a:pos x="52" y="134"/>
                </a:cxn>
                <a:cxn ang="0">
                  <a:pos x="52" y="228"/>
                </a:cxn>
                <a:cxn ang="0">
                  <a:pos x="84" y="228"/>
                </a:cxn>
                <a:cxn ang="0">
                  <a:pos x="84" y="134"/>
                </a:cxn>
                <a:cxn ang="0">
                  <a:pos x="94" y="130"/>
                </a:cxn>
                <a:cxn ang="0">
                  <a:pos x="105" y="124"/>
                </a:cxn>
                <a:cxn ang="0">
                  <a:pos x="114" y="119"/>
                </a:cxn>
                <a:cxn ang="0">
                  <a:pos x="121" y="111"/>
                </a:cxn>
                <a:cxn ang="0">
                  <a:pos x="128" y="101"/>
                </a:cxn>
                <a:cxn ang="0">
                  <a:pos x="132" y="91"/>
                </a:cxn>
                <a:cxn ang="0">
                  <a:pos x="135" y="79"/>
                </a:cxn>
                <a:cxn ang="0">
                  <a:pos x="136" y="68"/>
                </a:cxn>
              </a:cxnLst>
              <a:rect l="0" t="0" r="r" b="b"/>
              <a:pathLst>
                <a:path w="136" h="228">
                  <a:moveTo>
                    <a:pt x="136" y="68"/>
                  </a:moveTo>
                  <a:lnTo>
                    <a:pt x="135" y="54"/>
                  </a:lnTo>
                  <a:lnTo>
                    <a:pt x="130" y="41"/>
                  </a:lnTo>
                  <a:lnTo>
                    <a:pt x="124" y="30"/>
                  </a:lnTo>
                  <a:lnTo>
                    <a:pt x="116" y="20"/>
                  </a:lnTo>
                  <a:lnTo>
                    <a:pt x="106" y="12"/>
                  </a:lnTo>
                  <a:lnTo>
                    <a:pt x="94" y="6"/>
                  </a:lnTo>
                  <a:lnTo>
                    <a:pt x="82" y="1"/>
                  </a:lnTo>
                  <a:lnTo>
                    <a:pt x="68" y="0"/>
                  </a:lnTo>
                  <a:lnTo>
                    <a:pt x="54" y="1"/>
                  </a:lnTo>
                  <a:lnTo>
                    <a:pt x="41" y="6"/>
                  </a:lnTo>
                  <a:lnTo>
                    <a:pt x="30" y="12"/>
                  </a:lnTo>
                  <a:lnTo>
                    <a:pt x="20" y="20"/>
                  </a:lnTo>
                  <a:lnTo>
                    <a:pt x="11" y="30"/>
                  </a:lnTo>
                  <a:lnTo>
                    <a:pt x="5" y="41"/>
                  </a:lnTo>
                  <a:lnTo>
                    <a:pt x="1" y="54"/>
                  </a:lnTo>
                  <a:lnTo>
                    <a:pt x="0" y="68"/>
                  </a:lnTo>
                  <a:lnTo>
                    <a:pt x="1" y="79"/>
                  </a:lnTo>
                  <a:lnTo>
                    <a:pt x="4" y="91"/>
                  </a:lnTo>
                  <a:lnTo>
                    <a:pt x="9" y="101"/>
                  </a:lnTo>
                  <a:lnTo>
                    <a:pt x="15" y="111"/>
                  </a:lnTo>
                  <a:lnTo>
                    <a:pt x="23" y="119"/>
                  </a:lnTo>
                  <a:lnTo>
                    <a:pt x="31" y="124"/>
                  </a:lnTo>
                  <a:lnTo>
                    <a:pt x="41" y="130"/>
                  </a:lnTo>
                  <a:lnTo>
                    <a:pt x="52" y="134"/>
                  </a:lnTo>
                  <a:lnTo>
                    <a:pt x="52" y="228"/>
                  </a:lnTo>
                  <a:lnTo>
                    <a:pt x="84" y="228"/>
                  </a:lnTo>
                  <a:lnTo>
                    <a:pt x="84" y="134"/>
                  </a:lnTo>
                  <a:lnTo>
                    <a:pt x="94" y="130"/>
                  </a:lnTo>
                  <a:lnTo>
                    <a:pt x="105" y="124"/>
                  </a:lnTo>
                  <a:lnTo>
                    <a:pt x="114" y="119"/>
                  </a:lnTo>
                  <a:lnTo>
                    <a:pt x="121" y="111"/>
                  </a:lnTo>
                  <a:lnTo>
                    <a:pt x="128" y="101"/>
                  </a:lnTo>
                  <a:lnTo>
                    <a:pt x="132" y="91"/>
                  </a:lnTo>
                  <a:lnTo>
                    <a:pt x="135" y="79"/>
                  </a:lnTo>
                  <a:lnTo>
                    <a:pt x="136" y="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" name="Freeform 24"/>
            <p:cNvSpPr>
              <a:spLocks/>
            </p:cNvSpPr>
            <p:nvPr/>
          </p:nvSpPr>
          <p:spPr bwMode="auto">
            <a:xfrm>
              <a:off x="1624" y="2356"/>
              <a:ext cx="68" cy="115"/>
            </a:xfrm>
            <a:custGeom>
              <a:avLst/>
              <a:gdLst/>
              <a:ahLst/>
              <a:cxnLst>
                <a:cxn ang="0">
                  <a:pos x="136" y="68"/>
                </a:cxn>
                <a:cxn ang="0">
                  <a:pos x="135" y="54"/>
                </a:cxn>
                <a:cxn ang="0">
                  <a:pos x="130" y="41"/>
                </a:cxn>
                <a:cxn ang="0">
                  <a:pos x="124" y="30"/>
                </a:cxn>
                <a:cxn ang="0">
                  <a:pos x="116" y="20"/>
                </a:cxn>
                <a:cxn ang="0">
                  <a:pos x="106" y="12"/>
                </a:cxn>
                <a:cxn ang="0">
                  <a:pos x="94" y="6"/>
                </a:cxn>
                <a:cxn ang="0">
                  <a:pos x="82" y="1"/>
                </a:cxn>
                <a:cxn ang="0">
                  <a:pos x="68" y="0"/>
                </a:cxn>
                <a:cxn ang="0">
                  <a:pos x="54" y="1"/>
                </a:cxn>
                <a:cxn ang="0">
                  <a:pos x="41" y="6"/>
                </a:cxn>
                <a:cxn ang="0">
                  <a:pos x="30" y="12"/>
                </a:cxn>
                <a:cxn ang="0">
                  <a:pos x="19" y="20"/>
                </a:cxn>
                <a:cxn ang="0">
                  <a:pos x="11" y="30"/>
                </a:cxn>
                <a:cxn ang="0">
                  <a:pos x="6" y="41"/>
                </a:cxn>
                <a:cxn ang="0">
                  <a:pos x="1" y="54"/>
                </a:cxn>
                <a:cxn ang="0">
                  <a:pos x="0" y="68"/>
                </a:cxn>
                <a:cxn ang="0">
                  <a:pos x="1" y="79"/>
                </a:cxn>
                <a:cxn ang="0">
                  <a:pos x="3" y="91"/>
                </a:cxn>
                <a:cxn ang="0">
                  <a:pos x="8" y="101"/>
                </a:cxn>
                <a:cxn ang="0">
                  <a:pos x="15" y="111"/>
                </a:cxn>
                <a:cxn ang="0">
                  <a:pos x="22" y="119"/>
                </a:cxn>
                <a:cxn ang="0">
                  <a:pos x="31" y="124"/>
                </a:cxn>
                <a:cxn ang="0">
                  <a:pos x="41" y="130"/>
                </a:cxn>
                <a:cxn ang="0">
                  <a:pos x="52" y="134"/>
                </a:cxn>
                <a:cxn ang="0">
                  <a:pos x="52" y="228"/>
                </a:cxn>
                <a:cxn ang="0">
                  <a:pos x="83" y="228"/>
                </a:cxn>
                <a:cxn ang="0">
                  <a:pos x="83" y="134"/>
                </a:cxn>
                <a:cxn ang="0">
                  <a:pos x="93" y="130"/>
                </a:cxn>
                <a:cxn ang="0">
                  <a:pos x="104" y="124"/>
                </a:cxn>
                <a:cxn ang="0">
                  <a:pos x="113" y="119"/>
                </a:cxn>
                <a:cxn ang="0">
                  <a:pos x="121" y="111"/>
                </a:cxn>
                <a:cxn ang="0">
                  <a:pos x="127" y="101"/>
                </a:cxn>
                <a:cxn ang="0">
                  <a:pos x="131" y="91"/>
                </a:cxn>
                <a:cxn ang="0">
                  <a:pos x="135" y="79"/>
                </a:cxn>
                <a:cxn ang="0">
                  <a:pos x="136" y="68"/>
                </a:cxn>
              </a:cxnLst>
              <a:rect l="0" t="0" r="r" b="b"/>
              <a:pathLst>
                <a:path w="136" h="228">
                  <a:moveTo>
                    <a:pt x="136" y="68"/>
                  </a:moveTo>
                  <a:lnTo>
                    <a:pt x="135" y="54"/>
                  </a:lnTo>
                  <a:lnTo>
                    <a:pt x="130" y="41"/>
                  </a:lnTo>
                  <a:lnTo>
                    <a:pt x="124" y="30"/>
                  </a:lnTo>
                  <a:lnTo>
                    <a:pt x="116" y="20"/>
                  </a:lnTo>
                  <a:lnTo>
                    <a:pt x="106" y="12"/>
                  </a:lnTo>
                  <a:lnTo>
                    <a:pt x="94" y="6"/>
                  </a:lnTo>
                  <a:lnTo>
                    <a:pt x="82" y="1"/>
                  </a:lnTo>
                  <a:lnTo>
                    <a:pt x="68" y="0"/>
                  </a:lnTo>
                  <a:lnTo>
                    <a:pt x="54" y="1"/>
                  </a:lnTo>
                  <a:lnTo>
                    <a:pt x="41" y="6"/>
                  </a:lnTo>
                  <a:lnTo>
                    <a:pt x="30" y="12"/>
                  </a:lnTo>
                  <a:lnTo>
                    <a:pt x="19" y="20"/>
                  </a:lnTo>
                  <a:lnTo>
                    <a:pt x="11" y="30"/>
                  </a:lnTo>
                  <a:lnTo>
                    <a:pt x="6" y="41"/>
                  </a:lnTo>
                  <a:lnTo>
                    <a:pt x="1" y="54"/>
                  </a:lnTo>
                  <a:lnTo>
                    <a:pt x="0" y="68"/>
                  </a:lnTo>
                  <a:lnTo>
                    <a:pt x="1" y="79"/>
                  </a:lnTo>
                  <a:lnTo>
                    <a:pt x="3" y="91"/>
                  </a:lnTo>
                  <a:lnTo>
                    <a:pt x="8" y="101"/>
                  </a:lnTo>
                  <a:lnTo>
                    <a:pt x="15" y="111"/>
                  </a:lnTo>
                  <a:lnTo>
                    <a:pt x="22" y="119"/>
                  </a:lnTo>
                  <a:lnTo>
                    <a:pt x="31" y="124"/>
                  </a:lnTo>
                  <a:lnTo>
                    <a:pt x="41" y="130"/>
                  </a:lnTo>
                  <a:lnTo>
                    <a:pt x="52" y="134"/>
                  </a:lnTo>
                  <a:lnTo>
                    <a:pt x="52" y="228"/>
                  </a:lnTo>
                  <a:lnTo>
                    <a:pt x="83" y="228"/>
                  </a:lnTo>
                  <a:lnTo>
                    <a:pt x="83" y="134"/>
                  </a:lnTo>
                  <a:lnTo>
                    <a:pt x="93" y="130"/>
                  </a:lnTo>
                  <a:lnTo>
                    <a:pt x="104" y="124"/>
                  </a:lnTo>
                  <a:lnTo>
                    <a:pt x="113" y="119"/>
                  </a:lnTo>
                  <a:lnTo>
                    <a:pt x="121" y="111"/>
                  </a:lnTo>
                  <a:lnTo>
                    <a:pt x="127" y="101"/>
                  </a:lnTo>
                  <a:lnTo>
                    <a:pt x="131" y="91"/>
                  </a:lnTo>
                  <a:lnTo>
                    <a:pt x="135" y="79"/>
                  </a:lnTo>
                  <a:lnTo>
                    <a:pt x="136" y="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" name="Rectangle 25"/>
            <p:cNvSpPr>
              <a:spLocks noChangeArrowheads="1"/>
            </p:cNvSpPr>
            <p:nvPr/>
          </p:nvSpPr>
          <p:spPr bwMode="auto">
            <a:xfrm>
              <a:off x="1181" y="2478"/>
              <a:ext cx="528" cy="11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" name="Freeform 26"/>
            <p:cNvSpPr>
              <a:spLocks/>
            </p:cNvSpPr>
            <p:nvPr/>
          </p:nvSpPr>
          <p:spPr bwMode="auto">
            <a:xfrm>
              <a:off x="1212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3" y="20"/>
                </a:cxn>
                <a:cxn ang="0">
                  <a:pos x="8" y="23"/>
                </a:cxn>
                <a:cxn ang="0">
                  <a:pos x="13" y="24"/>
                </a:cxn>
                <a:cxn ang="0">
                  <a:pos x="17" y="23"/>
                </a:cxn>
                <a:cxn ang="0">
                  <a:pos x="21" y="20"/>
                </a:cxn>
                <a:cxn ang="0">
                  <a:pos x="23" y="16"/>
                </a:cxn>
                <a:cxn ang="0">
                  <a:pos x="24" y="11"/>
                </a:cxn>
                <a:cxn ang="0">
                  <a:pos x="23" y="7"/>
                </a:cxn>
                <a:cxn ang="0">
                  <a:pos x="21" y="3"/>
                </a:cxn>
                <a:cxn ang="0">
                  <a:pos x="17" y="1"/>
                </a:cxn>
                <a:cxn ang="0">
                  <a:pos x="13" y="0"/>
                </a:cxn>
                <a:cxn ang="0">
                  <a:pos x="8" y="1"/>
                </a:cxn>
                <a:cxn ang="0">
                  <a:pos x="3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4" h="24">
                  <a:moveTo>
                    <a:pt x="0" y="11"/>
                  </a:moveTo>
                  <a:lnTo>
                    <a:pt x="1" y="16"/>
                  </a:lnTo>
                  <a:lnTo>
                    <a:pt x="3" y="20"/>
                  </a:lnTo>
                  <a:lnTo>
                    <a:pt x="8" y="23"/>
                  </a:lnTo>
                  <a:lnTo>
                    <a:pt x="13" y="24"/>
                  </a:lnTo>
                  <a:lnTo>
                    <a:pt x="17" y="23"/>
                  </a:lnTo>
                  <a:lnTo>
                    <a:pt x="21" y="20"/>
                  </a:lnTo>
                  <a:lnTo>
                    <a:pt x="23" y="16"/>
                  </a:lnTo>
                  <a:lnTo>
                    <a:pt x="24" y="11"/>
                  </a:lnTo>
                  <a:lnTo>
                    <a:pt x="23" y="7"/>
                  </a:lnTo>
                  <a:lnTo>
                    <a:pt x="21" y="3"/>
                  </a:lnTo>
                  <a:lnTo>
                    <a:pt x="17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3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" name="Freeform 27"/>
            <p:cNvSpPr>
              <a:spLocks/>
            </p:cNvSpPr>
            <p:nvPr/>
          </p:nvSpPr>
          <p:spPr bwMode="auto">
            <a:xfrm>
              <a:off x="1242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3" y="25"/>
                </a:cxn>
                <a:cxn ang="0">
                  <a:pos x="17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7" y="2"/>
                </a:cxn>
                <a:cxn ang="0">
                  <a:pos x="13" y="0"/>
                </a:cxn>
                <a:cxn ang="0">
                  <a:pos x="8" y="2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5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3" y="25"/>
                  </a:lnTo>
                  <a:lnTo>
                    <a:pt x="17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7" y="2"/>
                  </a:lnTo>
                  <a:lnTo>
                    <a:pt x="13" y="0"/>
                  </a:lnTo>
                  <a:lnTo>
                    <a:pt x="8" y="2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" name="Freeform 28"/>
            <p:cNvSpPr>
              <a:spLocks/>
            </p:cNvSpPr>
            <p:nvPr/>
          </p:nvSpPr>
          <p:spPr bwMode="auto">
            <a:xfrm>
              <a:off x="1278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3" y="20"/>
                </a:cxn>
                <a:cxn ang="0">
                  <a:pos x="6" y="23"/>
                </a:cxn>
                <a:cxn ang="0">
                  <a:pos x="11" y="24"/>
                </a:cxn>
                <a:cxn ang="0">
                  <a:pos x="16" y="23"/>
                </a:cxn>
                <a:cxn ang="0">
                  <a:pos x="20" y="20"/>
                </a:cxn>
                <a:cxn ang="0">
                  <a:pos x="23" y="16"/>
                </a:cxn>
                <a:cxn ang="0">
                  <a:pos x="24" y="11"/>
                </a:cxn>
                <a:cxn ang="0">
                  <a:pos x="23" y="7"/>
                </a:cxn>
                <a:cxn ang="0">
                  <a:pos x="20" y="3"/>
                </a:cxn>
                <a:cxn ang="0">
                  <a:pos x="16" y="1"/>
                </a:cxn>
                <a:cxn ang="0">
                  <a:pos x="11" y="0"/>
                </a:cxn>
                <a:cxn ang="0">
                  <a:pos x="6" y="1"/>
                </a:cxn>
                <a:cxn ang="0">
                  <a:pos x="3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4" h="24">
                  <a:moveTo>
                    <a:pt x="0" y="11"/>
                  </a:moveTo>
                  <a:lnTo>
                    <a:pt x="1" y="16"/>
                  </a:lnTo>
                  <a:lnTo>
                    <a:pt x="3" y="20"/>
                  </a:lnTo>
                  <a:lnTo>
                    <a:pt x="6" y="23"/>
                  </a:lnTo>
                  <a:lnTo>
                    <a:pt x="11" y="24"/>
                  </a:lnTo>
                  <a:lnTo>
                    <a:pt x="16" y="23"/>
                  </a:lnTo>
                  <a:lnTo>
                    <a:pt x="20" y="20"/>
                  </a:lnTo>
                  <a:lnTo>
                    <a:pt x="23" y="16"/>
                  </a:lnTo>
                  <a:lnTo>
                    <a:pt x="24" y="11"/>
                  </a:lnTo>
                  <a:lnTo>
                    <a:pt x="23" y="7"/>
                  </a:lnTo>
                  <a:lnTo>
                    <a:pt x="20" y="3"/>
                  </a:lnTo>
                  <a:lnTo>
                    <a:pt x="16" y="1"/>
                  </a:lnTo>
                  <a:lnTo>
                    <a:pt x="11" y="0"/>
                  </a:lnTo>
                  <a:lnTo>
                    <a:pt x="6" y="1"/>
                  </a:lnTo>
                  <a:lnTo>
                    <a:pt x="3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" name="Freeform 29"/>
            <p:cNvSpPr>
              <a:spLocks/>
            </p:cNvSpPr>
            <p:nvPr/>
          </p:nvSpPr>
          <p:spPr bwMode="auto">
            <a:xfrm>
              <a:off x="1308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6" y="23"/>
                </a:cxn>
                <a:cxn ang="0">
                  <a:pos x="11" y="25"/>
                </a:cxn>
                <a:cxn ang="0">
                  <a:pos x="16" y="23"/>
                </a:cxn>
                <a:cxn ang="0">
                  <a:pos x="20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0" y="4"/>
                </a:cxn>
                <a:cxn ang="0">
                  <a:pos x="16" y="2"/>
                </a:cxn>
                <a:cxn ang="0">
                  <a:pos x="11" y="0"/>
                </a:cxn>
                <a:cxn ang="0">
                  <a:pos x="6" y="2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5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6" y="23"/>
                  </a:lnTo>
                  <a:lnTo>
                    <a:pt x="11" y="25"/>
                  </a:lnTo>
                  <a:lnTo>
                    <a:pt x="16" y="23"/>
                  </a:lnTo>
                  <a:lnTo>
                    <a:pt x="20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0" y="4"/>
                  </a:lnTo>
                  <a:lnTo>
                    <a:pt x="16" y="2"/>
                  </a:lnTo>
                  <a:lnTo>
                    <a:pt x="11" y="0"/>
                  </a:lnTo>
                  <a:lnTo>
                    <a:pt x="6" y="2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" name="Freeform 30"/>
            <p:cNvSpPr>
              <a:spLocks/>
            </p:cNvSpPr>
            <p:nvPr/>
          </p:nvSpPr>
          <p:spPr bwMode="auto">
            <a:xfrm>
              <a:off x="1343" y="2499"/>
              <a:ext cx="13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3" y="20"/>
                </a:cxn>
                <a:cxn ang="0">
                  <a:pos x="8" y="23"/>
                </a:cxn>
                <a:cxn ang="0">
                  <a:pos x="13" y="24"/>
                </a:cxn>
                <a:cxn ang="0">
                  <a:pos x="17" y="23"/>
                </a:cxn>
                <a:cxn ang="0">
                  <a:pos x="21" y="20"/>
                </a:cxn>
                <a:cxn ang="0">
                  <a:pos x="23" y="16"/>
                </a:cxn>
                <a:cxn ang="0">
                  <a:pos x="24" y="11"/>
                </a:cxn>
                <a:cxn ang="0">
                  <a:pos x="23" y="7"/>
                </a:cxn>
                <a:cxn ang="0">
                  <a:pos x="21" y="3"/>
                </a:cxn>
                <a:cxn ang="0">
                  <a:pos x="17" y="1"/>
                </a:cxn>
                <a:cxn ang="0">
                  <a:pos x="13" y="0"/>
                </a:cxn>
                <a:cxn ang="0">
                  <a:pos x="8" y="1"/>
                </a:cxn>
                <a:cxn ang="0">
                  <a:pos x="3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4" h="24">
                  <a:moveTo>
                    <a:pt x="0" y="11"/>
                  </a:moveTo>
                  <a:lnTo>
                    <a:pt x="1" y="16"/>
                  </a:lnTo>
                  <a:lnTo>
                    <a:pt x="3" y="20"/>
                  </a:lnTo>
                  <a:lnTo>
                    <a:pt x="8" y="23"/>
                  </a:lnTo>
                  <a:lnTo>
                    <a:pt x="13" y="24"/>
                  </a:lnTo>
                  <a:lnTo>
                    <a:pt x="17" y="23"/>
                  </a:lnTo>
                  <a:lnTo>
                    <a:pt x="21" y="20"/>
                  </a:lnTo>
                  <a:lnTo>
                    <a:pt x="23" y="16"/>
                  </a:lnTo>
                  <a:lnTo>
                    <a:pt x="24" y="11"/>
                  </a:lnTo>
                  <a:lnTo>
                    <a:pt x="23" y="7"/>
                  </a:lnTo>
                  <a:lnTo>
                    <a:pt x="21" y="3"/>
                  </a:lnTo>
                  <a:lnTo>
                    <a:pt x="17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3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" name="Freeform 31"/>
            <p:cNvSpPr>
              <a:spLocks/>
            </p:cNvSpPr>
            <p:nvPr/>
          </p:nvSpPr>
          <p:spPr bwMode="auto">
            <a:xfrm>
              <a:off x="1374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4" y="21"/>
                </a:cxn>
                <a:cxn ang="0">
                  <a:pos x="7" y="23"/>
                </a:cxn>
                <a:cxn ang="0">
                  <a:pos x="12" y="25"/>
                </a:cxn>
                <a:cxn ang="0">
                  <a:pos x="16" y="23"/>
                </a:cxn>
                <a:cxn ang="0">
                  <a:pos x="20" y="21"/>
                </a:cxn>
                <a:cxn ang="0">
                  <a:pos x="22" y="18"/>
                </a:cxn>
                <a:cxn ang="0">
                  <a:pos x="23" y="13"/>
                </a:cxn>
                <a:cxn ang="0">
                  <a:pos x="22" y="8"/>
                </a:cxn>
                <a:cxn ang="0">
                  <a:pos x="20" y="4"/>
                </a:cxn>
                <a:cxn ang="0">
                  <a:pos x="16" y="2"/>
                </a:cxn>
                <a:cxn ang="0">
                  <a:pos x="12" y="0"/>
                </a:cxn>
                <a:cxn ang="0">
                  <a:pos x="7" y="2"/>
                </a:cxn>
                <a:cxn ang="0">
                  <a:pos x="4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3" h="25">
                  <a:moveTo>
                    <a:pt x="0" y="13"/>
                  </a:moveTo>
                  <a:lnTo>
                    <a:pt x="1" y="18"/>
                  </a:lnTo>
                  <a:lnTo>
                    <a:pt x="4" y="21"/>
                  </a:lnTo>
                  <a:lnTo>
                    <a:pt x="7" y="23"/>
                  </a:lnTo>
                  <a:lnTo>
                    <a:pt x="12" y="25"/>
                  </a:lnTo>
                  <a:lnTo>
                    <a:pt x="16" y="23"/>
                  </a:lnTo>
                  <a:lnTo>
                    <a:pt x="20" y="21"/>
                  </a:lnTo>
                  <a:lnTo>
                    <a:pt x="22" y="18"/>
                  </a:lnTo>
                  <a:lnTo>
                    <a:pt x="23" y="13"/>
                  </a:lnTo>
                  <a:lnTo>
                    <a:pt x="22" y="8"/>
                  </a:lnTo>
                  <a:lnTo>
                    <a:pt x="20" y="4"/>
                  </a:lnTo>
                  <a:lnTo>
                    <a:pt x="16" y="2"/>
                  </a:lnTo>
                  <a:lnTo>
                    <a:pt x="12" y="0"/>
                  </a:lnTo>
                  <a:lnTo>
                    <a:pt x="7" y="2"/>
                  </a:lnTo>
                  <a:lnTo>
                    <a:pt x="4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" name="Freeform 32"/>
            <p:cNvSpPr>
              <a:spLocks/>
            </p:cNvSpPr>
            <p:nvPr/>
          </p:nvSpPr>
          <p:spPr bwMode="auto">
            <a:xfrm>
              <a:off x="1410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3" y="20"/>
                </a:cxn>
                <a:cxn ang="0">
                  <a:pos x="7" y="23"/>
                </a:cxn>
                <a:cxn ang="0">
                  <a:pos x="11" y="24"/>
                </a:cxn>
                <a:cxn ang="0">
                  <a:pos x="16" y="23"/>
                </a:cxn>
                <a:cxn ang="0">
                  <a:pos x="20" y="20"/>
                </a:cxn>
                <a:cxn ang="0">
                  <a:pos x="23" y="16"/>
                </a:cxn>
                <a:cxn ang="0">
                  <a:pos x="24" y="11"/>
                </a:cxn>
                <a:cxn ang="0">
                  <a:pos x="23" y="7"/>
                </a:cxn>
                <a:cxn ang="0">
                  <a:pos x="20" y="3"/>
                </a:cxn>
                <a:cxn ang="0">
                  <a:pos x="16" y="1"/>
                </a:cxn>
                <a:cxn ang="0">
                  <a:pos x="11" y="0"/>
                </a:cxn>
                <a:cxn ang="0">
                  <a:pos x="7" y="1"/>
                </a:cxn>
                <a:cxn ang="0">
                  <a:pos x="3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4" h="24">
                  <a:moveTo>
                    <a:pt x="0" y="11"/>
                  </a:moveTo>
                  <a:lnTo>
                    <a:pt x="1" y="16"/>
                  </a:lnTo>
                  <a:lnTo>
                    <a:pt x="3" y="20"/>
                  </a:lnTo>
                  <a:lnTo>
                    <a:pt x="7" y="23"/>
                  </a:lnTo>
                  <a:lnTo>
                    <a:pt x="11" y="24"/>
                  </a:lnTo>
                  <a:lnTo>
                    <a:pt x="16" y="23"/>
                  </a:lnTo>
                  <a:lnTo>
                    <a:pt x="20" y="20"/>
                  </a:lnTo>
                  <a:lnTo>
                    <a:pt x="23" y="16"/>
                  </a:lnTo>
                  <a:lnTo>
                    <a:pt x="24" y="11"/>
                  </a:lnTo>
                  <a:lnTo>
                    <a:pt x="23" y="7"/>
                  </a:lnTo>
                  <a:lnTo>
                    <a:pt x="20" y="3"/>
                  </a:lnTo>
                  <a:lnTo>
                    <a:pt x="16" y="1"/>
                  </a:lnTo>
                  <a:lnTo>
                    <a:pt x="11" y="0"/>
                  </a:lnTo>
                  <a:lnTo>
                    <a:pt x="7" y="1"/>
                  </a:lnTo>
                  <a:lnTo>
                    <a:pt x="3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" name="Freeform 33"/>
            <p:cNvSpPr>
              <a:spLocks/>
            </p:cNvSpPr>
            <p:nvPr/>
          </p:nvSpPr>
          <p:spPr bwMode="auto">
            <a:xfrm>
              <a:off x="1440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2" y="25"/>
                </a:cxn>
                <a:cxn ang="0">
                  <a:pos x="17" y="23"/>
                </a:cxn>
                <a:cxn ang="0">
                  <a:pos x="20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0" y="4"/>
                </a:cxn>
                <a:cxn ang="0">
                  <a:pos x="17" y="2"/>
                </a:cxn>
                <a:cxn ang="0">
                  <a:pos x="12" y="0"/>
                </a:cxn>
                <a:cxn ang="0">
                  <a:pos x="8" y="2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5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2" y="25"/>
                  </a:lnTo>
                  <a:lnTo>
                    <a:pt x="17" y="23"/>
                  </a:lnTo>
                  <a:lnTo>
                    <a:pt x="20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0" y="4"/>
                  </a:lnTo>
                  <a:lnTo>
                    <a:pt x="17" y="2"/>
                  </a:lnTo>
                  <a:lnTo>
                    <a:pt x="12" y="0"/>
                  </a:lnTo>
                  <a:lnTo>
                    <a:pt x="8" y="2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" name="Freeform 34"/>
            <p:cNvSpPr>
              <a:spLocks/>
            </p:cNvSpPr>
            <p:nvPr/>
          </p:nvSpPr>
          <p:spPr bwMode="auto">
            <a:xfrm>
              <a:off x="1474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3" y="20"/>
                </a:cxn>
                <a:cxn ang="0">
                  <a:pos x="8" y="23"/>
                </a:cxn>
                <a:cxn ang="0">
                  <a:pos x="12" y="24"/>
                </a:cxn>
                <a:cxn ang="0">
                  <a:pos x="17" y="23"/>
                </a:cxn>
                <a:cxn ang="0">
                  <a:pos x="20" y="20"/>
                </a:cxn>
                <a:cxn ang="0">
                  <a:pos x="23" y="16"/>
                </a:cxn>
                <a:cxn ang="0">
                  <a:pos x="24" y="11"/>
                </a:cxn>
                <a:cxn ang="0">
                  <a:pos x="23" y="7"/>
                </a:cxn>
                <a:cxn ang="0">
                  <a:pos x="20" y="3"/>
                </a:cxn>
                <a:cxn ang="0">
                  <a:pos x="17" y="1"/>
                </a:cxn>
                <a:cxn ang="0">
                  <a:pos x="12" y="0"/>
                </a:cxn>
                <a:cxn ang="0">
                  <a:pos x="8" y="1"/>
                </a:cxn>
                <a:cxn ang="0">
                  <a:pos x="3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4" h="24">
                  <a:moveTo>
                    <a:pt x="0" y="11"/>
                  </a:moveTo>
                  <a:lnTo>
                    <a:pt x="1" y="16"/>
                  </a:lnTo>
                  <a:lnTo>
                    <a:pt x="3" y="20"/>
                  </a:lnTo>
                  <a:lnTo>
                    <a:pt x="8" y="23"/>
                  </a:lnTo>
                  <a:lnTo>
                    <a:pt x="12" y="24"/>
                  </a:lnTo>
                  <a:lnTo>
                    <a:pt x="17" y="23"/>
                  </a:lnTo>
                  <a:lnTo>
                    <a:pt x="20" y="20"/>
                  </a:lnTo>
                  <a:lnTo>
                    <a:pt x="23" y="16"/>
                  </a:lnTo>
                  <a:lnTo>
                    <a:pt x="24" y="11"/>
                  </a:lnTo>
                  <a:lnTo>
                    <a:pt x="23" y="7"/>
                  </a:lnTo>
                  <a:lnTo>
                    <a:pt x="20" y="3"/>
                  </a:lnTo>
                  <a:lnTo>
                    <a:pt x="17" y="1"/>
                  </a:lnTo>
                  <a:lnTo>
                    <a:pt x="12" y="0"/>
                  </a:lnTo>
                  <a:lnTo>
                    <a:pt x="8" y="1"/>
                  </a:lnTo>
                  <a:lnTo>
                    <a:pt x="3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" name="Freeform 35"/>
            <p:cNvSpPr>
              <a:spLocks/>
            </p:cNvSpPr>
            <p:nvPr/>
          </p:nvSpPr>
          <p:spPr bwMode="auto">
            <a:xfrm>
              <a:off x="1504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2" y="25"/>
                </a:cxn>
                <a:cxn ang="0">
                  <a:pos x="17" y="23"/>
                </a:cxn>
                <a:cxn ang="0">
                  <a:pos x="20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0" y="4"/>
                </a:cxn>
                <a:cxn ang="0">
                  <a:pos x="17" y="2"/>
                </a:cxn>
                <a:cxn ang="0">
                  <a:pos x="12" y="0"/>
                </a:cxn>
                <a:cxn ang="0">
                  <a:pos x="8" y="2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5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2" y="25"/>
                  </a:lnTo>
                  <a:lnTo>
                    <a:pt x="17" y="23"/>
                  </a:lnTo>
                  <a:lnTo>
                    <a:pt x="20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0" y="4"/>
                  </a:lnTo>
                  <a:lnTo>
                    <a:pt x="17" y="2"/>
                  </a:lnTo>
                  <a:lnTo>
                    <a:pt x="12" y="0"/>
                  </a:lnTo>
                  <a:lnTo>
                    <a:pt x="8" y="2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" name="Freeform 36"/>
            <p:cNvSpPr>
              <a:spLocks/>
            </p:cNvSpPr>
            <p:nvPr/>
          </p:nvSpPr>
          <p:spPr bwMode="auto">
            <a:xfrm>
              <a:off x="1540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4" y="20"/>
                </a:cxn>
                <a:cxn ang="0">
                  <a:pos x="7" y="23"/>
                </a:cxn>
                <a:cxn ang="0">
                  <a:pos x="12" y="24"/>
                </a:cxn>
                <a:cxn ang="0">
                  <a:pos x="16" y="23"/>
                </a:cxn>
                <a:cxn ang="0">
                  <a:pos x="21" y="20"/>
                </a:cxn>
                <a:cxn ang="0">
                  <a:pos x="23" y="16"/>
                </a:cxn>
                <a:cxn ang="0">
                  <a:pos x="25" y="11"/>
                </a:cxn>
                <a:cxn ang="0">
                  <a:pos x="23" y="7"/>
                </a:cxn>
                <a:cxn ang="0">
                  <a:pos x="21" y="3"/>
                </a:cxn>
                <a:cxn ang="0">
                  <a:pos x="16" y="1"/>
                </a:cxn>
                <a:cxn ang="0">
                  <a:pos x="12" y="0"/>
                </a:cxn>
                <a:cxn ang="0">
                  <a:pos x="7" y="1"/>
                </a:cxn>
                <a:cxn ang="0">
                  <a:pos x="4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5" h="24">
                  <a:moveTo>
                    <a:pt x="0" y="11"/>
                  </a:moveTo>
                  <a:lnTo>
                    <a:pt x="1" y="16"/>
                  </a:lnTo>
                  <a:lnTo>
                    <a:pt x="4" y="20"/>
                  </a:lnTo>
                  <a:lnTo>
                    <a:pt x="7" y="23"/>
                  </a:lnTo>
                  <a:lnTo>
                    <a:pt x="12" y="24"/>
                  </a:lnTo>
                  <a:lnTo>
                    <a:pt x="16" y="23"/>
                  </a:lnTo>
                  <a:lnTo>
                    <a:pt x="21" y="20"/>
                  </a:lnTo>
                  <a:lnTo>
                    <a:pt x="23" y="16"/>
                  </a:lnTo>
                  <a:lnTo>
                    <a:pt x="25" y="11"/>
                  </a:lnTo>
                  <a:lnTo>
                    <a:pt x="23" y="7"/>
                  </a:lnTo>
                  <a:lnTo>
                    <a:pt x="21" y="3"/>
                  </a:lnTo>
                  <a:lnTo>
                    <a:pt x="16" y="1"/>
                  </a:lnTo>
                  <a:lnTo>
                    <a:pt x="12" y="0"/>
                  </a:lnTo>
                  <a:lnTo>
                    <a:pt x="7" y="1"/>
                  </a:lnTo>
                  <a:lnTo>
                    <a:pt x="4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" name="Freeform 37"/>
            <p:cNvSpPr>
              <a:spLocks/>
            </p:cNvSpPr>
            <p:nvPr/>
          </p:nvSpPr>
          <p:spPr bwMode="auto">
            <a:xfrm>
              <a:off x="1570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4" y="21"/>
                </a:cxn>
                <a:cxn ang="0">
                  <a:pos x="7" y="23"/>
                </a:cxn>
                <a:cxn ang="0">
                  <a:pos x="12" y="25"/>
                </a:cxn>
                <a:cxn ang="0">
                  <a:pos x="16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5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6" y="2"/>
                </a:cxn>
                <a:cxn ang="0">
                  <a:pos x="12" y="0"/>
                </a:cxn>
                <a:cxn ang="0">
                  <a:pos x="7" y="2"/>
                </a:cxn>
                <a:cxn ang="0">
                  <a:pos x="4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5" h="25">
                  <a:moveTo>
                    <a:pt x="0" y="13"/>
                  </a:moveTo>
                  <a:lnTo>
                    <a:pt x="1" y="18"/>
                  </a:lnTo>
                  <a:lnTo>
                    <a:pt x="4" y="21"/>
                  </a:lnTo>
                  <a:lnTo>
                    <a:pt x="7" y="23"/>
                  </a:lnTo>
                  <a:lnTo>
                    <a:pt x="12" y="25"/>
                  </a:lnTo>
                  <a:lnTo>
                    <a:pt x="16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5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6" y="2"/>
                  </a:lnTo>
                  <a:lnTo>
                    <a:pt x="12" y="0"/>
                  </a:lnTo>
                  <a:lnTo>
                    <a:pt x="7" y="2"/>
                  </a:lnTo>
                  <a:lnTo>
                    <a:pt x="4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" name="Freeform 38"/>
            <p:cNvSpPr>
              <a:spLocks/>
            </p:cNvSpPr>
            <p:nvPr/>
          </p:nvSpPr>
          <p:spPr bwMode="auto">
            <a:xfrm>
              <a:off x="1606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3" y="20"/>
                </a:cxn>
                <a:cxn ang="0">
                  <a:pos x="8" y="23"/>
                </a:cxn>
                <a:cxn ang="0">
                  <a:pos x="13" y="24"/>
                </a:cxn>
                <a:cxn ang="0">
                  <a:pos x="17" y="23"/>
                </a:cxn>
                <a:cxn ang="0">
                  <a:pos x="21" y="20"/>
                </a:cxn>
                <a:cxn ang="0">
                  <a:pos x="23" y="16"/>
                </a:cxn>
                <a:cxn ang="0">
                  <a:pos x="24" y="11"/>
                </a:cxn>
                <a:cxn ang="0">
                  <a:pos x="23" y="7"/>
                </a:cxn>
                <a:cxn ang="0">
                  <a:pos x="21" y="3"/>
                </a:cxn>
                <a:cxn ang="0">
                  <a:pos x="17" y="1"/>
                </a:cxn>
                <a:cxn ang="0">
                  <a:pos x="13" y="0"/>
                </a:cxn>
                <a:cxn ang="0">
                  <a:pos x="8" y="1"/>
                </a:cxn>
                <a:cxn ang="0">
                  <a:pos x="3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4" h="24">
                  <a:moveTo>
                    <a:pt x="0" y="11"/>
                  </a:moveTo>
                  <a:lnTo>
                    <a:pt x="1" y="16"/>
                  </a:lnTo>
                  <a:lnTo>
                    <a:pt x="3" y="20"/>
                  </a:lnTo>
                  <a:lnTo>
                    <a:pt x="8" y="23"/>
                  </a:lnTo>
                  <a:lnTo>
                    <a:pt x="13" y="24"/>
                  </a:lnTo>
                  <a:lnTo>
                    <a:pt x="17" y="23"/>
                  </a:lnTo>
                  <a:lnTo>
                    <a:pt x="21" y="20"/>
                  </a:lnTo>
                  <a:lnTo>
                    <a:pt x="23" y="16"/>
                  </a:lnTo>
                  <a:lnTo>
                    <a:pt x="24" y="11"/>
                  </a:lnTo>
                  <a:lnTo>
                    <a:pt x="23" y="7"/>
                  </a:lnTo>
                  <a:lnTo>
                    <a:pt x="21" y="3"/>
                  </a:lnTo>
                  <a:lnTo>
                    <a:pt x="17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3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" name="Freeform 39"/>
            <p:cNvSpPr>
              <a:spLocks/>
            </p:cNvSpPr>
            <p:nvPr/>
          </p:nvSpPr>
          <p:spPr bwMode="auto">
            <a:xfrm>
              <a:off x="1636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2" y="25"/>
                </a:cxn>
                <a:cxn ang="0">
                  <a:pos x="17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7" y="2"/>
                </a:cxn>
                <a:cxn ang="0">
                  <a:pos x="12" y="0"/>
                </a:cxn>
                <a:cxn ang="0">
                  <a:pos x="8" y="2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5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2" y="25"/>
                  </a:lnTo>
                  <a:lnTo>
                    <a:pt x="17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7" y="2"/>
                  </a:lnTo>
                  <a:lnTo>
                    <a:pt x="12" y="0"/>
                  </a:lnTo>
                  <a:lnTo>
                    <a:pt x="8" y="2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" name="Freeform 40"/>
            <p:cNvSpPr>
              <a:spLocks/>
            </p:cNvSpPr>
            <p:nvPr/>
          </p:nvSpPr>
          <p:spPr bwMode="auto">
            <a:xfrm>
              <a:off x="1672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" y="16"/>
                </a:cxn>
                <a:cxn ang="0">
                  <a:pos x="4" y="20"/>
                </a:cxn>
                <a:cxn ang="0">
                  <a:pos x="7" y="23"/>
                </a:cxn>
                <a:cxn ang="0">
                  <a:pos x="12" y="24"/>
                </a:cxn>
                <a:cxn ang="0">
                  <a:pos x="17" y="23"/>
                </a:cxn>
                <a:cxn ang="0">
                  <a:pos x="21" y="20"/>
                </a:cxn>
                <a:cxn ang="0">
                  <a:pos x="24" y="16"/>
                </a:cxn>
                <a:cxn ang="0">
                  <a:pos x="25" y="11"/>
                </a:cxn>
                <a:cxn ang="0">
                  <a:pos x="24" y="7"/>
                </a:cxn>
                <a:cxn ang="0">
                  <a:pos x="21" y="3"/>
                </a:cxn>
                <a:cxn ang="0">
                  <a:pos x="17" y="1"/>
                </a:cxn>
                <a:cxn ang="0">
                  <a:pos x="12" y="0"/>
                </a:cxn>
                <a:cxn ang="0">
                  <a:pos x="7" y="1"/>
                </a:cxn>
                <a:cxn ang="0">
                  <a:pos x="4" y="3"/>
                </a:cxn>
                <a:cxn ang="0">
                  <a:pos x="2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5" h="24">
                  <a:moveTo>
                    <a:pt x="0" y="11"/>
                  </a:moveTo>
                  <a:lnTo>
                    <a:pt x="2" y="16"/>
                  </a:lnTo>
                  <a:lnTo>
                    <a:pt x="4" y="20"/>
                  </a:lnTo>
                  <a:lnTo>
                    <a:pt x="7" y="23"/>
                  </a:lnTo>
                  <a:lnTo>
                    <a:pt x="12" y="24"/>
                  </a:lnTo>
                  <a:lnTo>
                    <a:pt x="17" y="23"/>
                  </a:lnTo>
                  <a:lnTo>
                    <a:pt x="21" y="20"/>
                  </a:lnTo>
                  <a:lnTo>
                    <a:pt x="24" y="16"/>
                  </a:lnTo>
                  <a:lnTo>
                    <a:pt x="25" y="11"/>
                  </a:lnTo>
                  <a:lnTo>
                    <a:pt x="24" y="7"/>
                  </a:lnTo>
                  <a:lnTo>
                    <a:pt x="21" y="3"/>
                  </a:lnTo>
                  <a:lnTo>
                    <a:pt x="17" y="1"/>
                  </a:lnTo>
                  <a:lnTo>
                    <a:pt x="12" y="0"/>
                  </a:lnTo>
                  <a:lnTo>
                    <a:pt x="7" y="1"/>
                  </a:lnTo>
                  <a:lnTo>
                    <a:pt x="4" y="3"/>
                  </a:lnTo>
                  <a:lnTo>
                    <a:pt x="2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1" name="Freeform 41"/>
            <p:cNvSpPr>
              <a:spLocks/>
            </p:cNvSpPr>
            <p:nvPr/>
          </p:nvSpPr>
          <p:spPr bwMode="auto">
            <a:xfrm>
              <a:off x="1212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3" y="24"/>
                </a:cxn>
                <a:cxn ang="0">
                  <a:pos x="17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7" y="1"/>
                </a:cxn>
                <a:cxn ang="0">
                  <a:pos x="13" y="0"/>
                </a:cxn>
                <a:cxn ang="0">
                  <a:pos x="8" y="1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4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3" y="24"/>
                  </a:lnTo>
                  <a:lnTo>
                    <a:pt x="17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7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" name="Freeform 42"/>
            <p:cNvSpPr>
              <a:spLocks/>
            </p:cNvSpPr>
            <p:nvPr/>
          </p:nvSpPr>
          <p:spPr bwMode="auto">
            <a:xfrm>
              <a:off x="1278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6" y="23"/>
                </a:cxn>
                <a:cxn ang="0">
                  <a:pos x="11" y="24"/>
                </a:cxn>
                <a:cxn ang="0">
                  <a:pos x="16" y="23"/>
                </a:cxn>
                <a:cxn ang="0">
                  <a:pos x="20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0" y="4"/>
                </a:cxn>
                <a:cxn ang="0">
                  <a:pos x="16" y="1"/>
                </a:cxn>
                <a:cxn ang="0">
                  <a:pos x="11" y="0"/>
                </a:cxn>
                <a:cxn ang="0">
                  <a:pos x="6" y="1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4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6" y="23"/>
                  </a:lnTo>
                  <a:lnTo>
                    <a:pt x="11" y="24"/>
                  </a:lnTo>
                  <a:lnTo>
                    <a:pt x="16" y="23"/>
                  </a:lnTo>
                  <a:lnTo>
                    <a:pt x="20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0" y="4"/>
                  </a:lnTo>
                  <a:lnTo>
                    <a:pt x="16" y="1"/>
                  </a:lnTo>
                  <a:lnTo>
                    <a:pt x="11" y="0"/>
                  </a:lnTo>
                  <a:lnTo>
                    <a:pt x="6" y="1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" name="Freeform 43"/>
            <p:cNvSpPr>
              <a:spLocks/>
            </p:cNvSpPr>
            <p:nvPr/>
          </p:nvSpPr>
          <p:spPr bwMode="auto">
            <a:xfrm>
              <a:off x="1343" y="2543"/>
              <a:ext cx="13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3" y="24"/>
                </a:cxn>
                <a:cxn ang="0">
                  <a:pos x="17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7" y="1"/>
                </a:cxn>
                <a:cxn ang="0">
                  <a:pos x="13" y="0"/>
                </a:cxn>
                <a:cxn ang="0">
                  <a:pos x="8" y="1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4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3" y="24"/>
                  </a:lnTo>
                  <a:lnTo>
                    <a:pt x="17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7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" name="Freeform 44"/>
            <p:cNvSpPr>
              <a:spLocks/>
            </p:cNvSpPr>
            <p:nvPr/>
          </p:nvSpPr>
          <p:spPr bwMode="auto">
            <a:xfrm>
              <a:off x="1410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7" y="23"/>
                </a:cxn>
                <a:cxn ang="0">
                  <a:pos x="11" y="24"/>
                </a:cxn>
                <a:cxn ang="0">
                  <a:pos x="16" y="23"/>
                </a:cxn>
                <a:cxn ang="0">
                  <a:pos x="20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0" y="4"/>
                </a:cxn>
                <a:cxn ang="0">
                  <a:pos x="16" y="1"/>
                </a:cxn>
                <a:cxn ang="0">
                  <a:pos x="11" y="0"/>
                </a:cxn>
                <a:cxn ang="0">
                  <a:pos x="7" y="1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4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7" y="23"/>
                  </a:lnTo>
                  <a:lnTo>
                    <a:pt x="11" y="24"/>
                  </a:lnTo>
                  <a:lnTo>
                    <a:pt x="16" y="23"/>
                  </a:lnTo>
                  <a:lnTo>
                    <a:pt x="20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0" y="4"/>
                  </a:lnTo>
                  <a:lnTo>
                    <a:pt x="16" y="1"/>
                  </a:lnTo>
                  <a:lnTo>
                    <a:pt x="11" y="0"/>
                  </a:lnTo>
                  <a:lnTo>
                    <a:pt x="7" y="1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" name="Freeform 45"/>
            <p:cNvSpPr>
              <a:spLocks/>
            </p:cNvSpPr>
            <p:nvPr/>
          </p:nvSpPr>
          <p:spPr bwMode="auto">
            <a:xfrm>
              <a:off x="1474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2" y="24"/>
                </a:cxn>
                <a:cxn ang="0">
                  <a:pos x="17" y="23"/>
                </a:cxn>
                <a:cxn ang="0">
                  <a:pos x="20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0" y="4"/>
                </a:cxn>
                <a:cxn ang="0">
                  <a:pos x="17" y="1"/>
                </a:cxn>
                <a:cxn ang="0">
                  <a:pos x="12" y="0"/>
                </a:cxn>
                <a:cxn ang="0">
                  <a:pos x="8" y="1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4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2" y="24"/>
                  </a:lnTo>
                  <a:lnTo>
                    <a:pt x="17" y="23"/>
                  </a:lnTo>
                  <a:lnTo>
                    <a:pt x="20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0" y="4"/>
                  </a:lnTo>
                  <a:lnTo>
                    <a:pt x="17" y="1"/>
                  </a:lnTo>
                  <a:lnTo>
                    <a:pt x="12" y="0"/>
                  </a:lnTo>
                  <a:lnTo>
                    <a:pt x="8" y="1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" name="Freeform 46"/>
            <p:cNvSpPr>
              <a:spLocks/>
            </p:cNvSpPr>
            <p:nvPr/>
          </p:nvSpPr>
          <p:spPr bwMode="auto">
            <a:xfrm>
              <a:off x="1540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4" y="21"/>
                </a:cxn>
                <a:cxn ang="0">
                  <a:pos x="7" y="23"/>
                </a:cxn>
                <a:cxn ang="0">
                  <a:pos x="12" y="24"/>
                </a:cxn>
                <a:cxn ang="0">
                  <a:pos x="16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5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6" y="1"/>
                </a:cxn>
                <a:cxn ang="0">
                  <a:pos x="12" y="0"/>
                </a:cxn>
                <a:cxn ang="0">
                  <a:pos x="7" y="1"/>
                </a:cxn>
                <a:cxn ang="0">
                  <a:pos x="4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5" h="24">
                  <a:moveTo>
                    <a:pt x="0" y="13"/>
                  </a:moveTo>
                  <a:lnTo>
                    <a:pt x="1" y="18"/>
                  </a:lnTo>
                  <a:lnTo>
                    <a:pt x="4" y="21"/>
                  </a:lnTo>
                  <a:lnTo>
                    <a:pt x="7" y="23"/>
                  </a:lnTo>
                  <a:lnTo>
                    <a:pt x="12" y="24"/>
                  </a:lnTo>
                  <a:lnTo>
                    <a:pt x="16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5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6" y="1"/>
                  </a:lnTo>
                  <a:lnTo>
                    <a:pt x="12" y="0"/>
                  </a:lnTo>
                  <a:lnTo>
                    <a:pt x="7" y="1"/>
                  </a:lnTo>
                  <a:lnTo>
                    <a:pt x="4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" name="Freeform 47"/>
            <p:cNvSpPr>
              <a:spLocks/>
            </p:cNvSpPr>
            <p:nvPr/>
          </p:nvSpPr>
          <p:spPr bwMode="auto">
            <a:xfrm>
              <a:off x="1606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3" y="24"/>
                </a:cxn>
                <a:cxn ang="0">
                  <a:pos x="17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7" y="1"/>
                </a:cxn>
                <a:cxn ang="0">
                  <a:pos x="13" y="0"/>
                </a:cxn>
                <a:cxn ang="0">
                  <a:pos x="8" y="1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4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3" y="24"/>
                  </a:lnTo>
                  <a:lnTo>
                    <a:pt x="17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7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" name="Freeform 48"/>
            <p:cNvSpPr>
              <a:spLocks/>
            </p:cNvSpPr>
            <p:nvPr/>
          </p:nvSpPr>
          <p:spPr bwMode="auto">
            <a:xfrm>
              <a:off x="1672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2" y="18"/>
                </a:cxn>
                <a:cxn ang="0">
                  <a:pos x="4" y="21"/>
                </a:cxn>
                <a:cxn ang="0">
                  <a:pos x="7" y="23"/>
                </a:cxn>
                <a:cxn ang="0">
                  <a:pos x="12" y="24"/>
                </a:cxn>
                <a:cxn ang="0">
                  <a:pos x="17" y="23"/>
                </a:cxn>
                <a:cxn ang="0">
                  <a:pos x="21" y="21"/>
                </a:cxn>
                <a:cxn ang="0">
                  <a:pos x="24" y="18"/>
                </a:cxn>
                <a:cxn ang="0">
                  <a:pos x="25" y="13"/>
                </a:cxn>
                <a:cxn ang="0">
                  <a:pos x="24" y="8"/>
                </a:cxn>
                <a:cxn ang="0">
                  <a:pos x="21" y="4"/>
                </a:cxn>
                <a:cxn ang="0">
                  <a:pos x="17" y="1"/>
                </a:cxn>
                <a:cxn ang="0">
                  <a:pos x="12" y="0"/>
                </a:cxn>
                <a:cxn ang="0">
                  <a:pos x="7" y="1"/>
                </a:cxn>
                <a:cxn ang="0">
                  <a:pos x="4" y="4"/>
                </a:cxn>
                <a:cxn ang="0">
                  <a:pos x="2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5" h="24">
                  <a:moveTo>
                    <a:pt x="0" y="13"/>
                  </a:moveTo>
                  <a:lnTo>
                    <a:pt x="2" y="18"/>
                  </a:lnTo>
                  <a:lnTo>
                    <a:pt x="4" y="21"/>
                  </a:lnTo>
                  <a:lnTo>
                    <a:pt x="7" y="23"/>
                  </a:lnTo>
                  <a:lnTo>
                    <a:pt x="12" y="24"/>
                  </a:lnTo>
                  <a:lnTo>
                    <a:pt x="17" y="23"/>
                  </a:lnTo>
                  <a:lnTo>
                    <a:pt x="21" y="21"/>
                  </a:lnTo>
                  <a:lnTo>
                    <a:pt x="24" y="18"/>
                  </a:lnTo>
                  <a:lnTo>
                    <a:pt x="25" y="13"/>
                  </a:lnTo>
                  <a:lnTo>
                    <a:pt x="24" y="8"/>
                  </a:lnTo>
                  <a:lnTo>
                    <a:pt x="21" y="4"/>
                  </a:lnTo>
                  <a:lnTo>
                    <a:pt x="17" y="1"/>
                  </a:lnTo>
                  <a:lnTo>
                    <a:pt x="12" y="0"/>
                  </a:lnTo>
                  <a:lnTo>
                    <a:pt x="7" y="1"/>
                  </a:lnTo>
                  <a:lnTo>
                    <a:pt x="4" y="4"/>
                  </a:lnTo>
                  <a:lnTo>
                    <a:pt x="2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 useBgFill="1">
          <p:nvSpPr>
            <p:cNvPr id="169" name="Freeform 49"/>
            <p:cNvSpPr>
              <a:spLocks/>
            </p:cNvSpPr>
            <p:nvPr/>
          </p:nvSpPr>
          <p:spPr bwMode="auto">
            <a:xfrm>
              <a:off x="1491" y="2154"/>
              <a:ext cx="65" cy="110"/>
            </a:xfrm>
            <a:custGeom>
              <a:avLst/>
              <a:gdLst/>
              <a:ahLst/>
              <a:cxnLst>
                <a:cxn ang="0">
                  <a:pos x="131" y="220"/>
                </a:cxn>
                <a:cxn ang="0">
                  <a:pos x="131" y="58"/>
                </a:cxn>
                <a:cxn ang="0">
                  <a:pos x="68" y="0"/>
                </a:cxn>
                <a:cxn ang="0">
                  <a:pos x="0" y="58"/>
                </a:cxn>
                <a:cxn ang="0">
                  <a:pos x="0" y="220"/>
                </a:cxn>
                <a:cxn ang="0">
                  <a:pos x="131" y="220"/>
                </a:cxn>
              </a:cxnLst>
              <a:rect l="0" t="0" r="r" b="b"/>
              <a:pathLst>
                <a:path w="131" h="220">
                  <a:moveTo>
                    <a:pt x="131" y="220"/>
                  </a:moveTo>
                  <a:lnTo>
                    <a:pt x="131" y="58"/>
                  </a:lnTo>
                  <a:lnTo>
                    <a:pt x="68" y="0"/>
                  </a:lnTo>
                  <a:lnTo>
                    <a:pt x="0" y="58"/>
                  </a:lnTo>
                  <a:lnTo>
                    <a:pt x="0" y="220"/>
                  </a:lnTo>
                  <a:lnTo>
                    <a:pt x="131" y="220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" name="Rectangle 50"/>
            <p:cNvSpPr>
              <a:spLocks noChangeArrowheads="1"/>
            </p:cNvSpPr>
            <p:nvPr/>
          </p:nvSpPr>
          <p:spPr bwMode="auto">
            <a:xfrm>
              <a:off x="1528" y="2190"/>
              <a:ext cx="17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" name="Rectangle 51"/>
            <p:cNvSpPr>
              <a:spLocks noChangeArrowheads="1"/>
            </p:cNvSpPr>
            <p:nvPr/>
          </p:nvSpPr>
          <p:spPr bwMode="auto">
            <a:xfrm>
              <a:off x="1528" y="2224"/>
              <a:ext cx="17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" name="Rectangle 52"/>
            <p:cNvSpPr>
              <a:spLocks noChangeArrowheads="1"/>
            </p:cNvSpPr>
            <p:nvPr/>
          </p:nvSpPr>
          <p:spPr bwMode="auto">
            <a:xfrm>
              <a:off x="1503" y="2190"/>
              <a:ext cx="18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" name="Rectangle 53"/>
            <p:cNvSpPr>
              <a:spLocks noChangeArrowheads="1"/>
            </p:cNvSpPr>
            <p:nvPr/>
          </p:nvSpPr>
          <p:spPr bwMode="auto">
            <a:xfrm>
              <a:off x="1503" y="2224"/>
              <a:ext cx="18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" name="Freeform 54"/>
            <p:cNvSpPr>
              <a:spLocks/>
            </p:cNvSpPr>
            <p:nvPr/>
          </p:nvSpPr>
          <p:spPr bwMode="auto">
            <a:xfrm>
              <a:off x="1340" y="2155"/>
              <a:ext cx="65" cy="109"/>
            </a:xfrm>
            <a:custGeom>
              <a:avLst/>
              <a:gdLst/>
              <a:ahLst/>
              <a:cxnLst>
                <a:cxn ang="0">
                  <a:pos x="129" y="216"/>
                </a:cxn>
                <a:cxn ang="0">
                  <a:pos x="129" y="54"/>
                </a:cxn>
                <a:cxn ang="0">
                  <a:pos x="68" y="0"/>
                </a:cxn>
                <a:cxn ang="0">
                  <a:pos x="0" y="54"/>
                </a:cxn>
                <a:cxn ang="0">
                  <a:pos x="0" y="216"/>
                </a:cxn>
                <a:cxn ang="0">
                  <a:pos x="129" y="216"/>
                </a:cxn>
              </a:cxnLst>
              <a:rect l="0" t="0" r="r" b="b"/>
              <a:pathLst>
                <a:path w="129" h="216">
                  <a:moveTo>
                    <a:pt x="129" y="216"/>
                  </a:moveTo>
                  <a:lnTo>
                    <a:pt x="129" y="54"/>
                  </a:lnTo>
                  <a:lnTo>
                    <a:pt x="68" y="0"/>
                  </a:lnTo>
                  <a:lnTo>
                    <a:pt x="0" y="54"/>
                  </a:lnTo>
                  <a:lnTo>
                    <a:pt x="0" y="216"/>
                  </a:lnTo>
                  <a:lnTo>
                    <a:pt x="129" y="21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" name="Rectangle 55"/>
            <p:cNvSpPr>
              <a:spLocks noChangeArrowheads="1"/>
            </p:cNvSpPr>
            <p:nvPr/>
          </p:nvSpPr>
          <p:spPr bwMode="auto">
            <a:xfrm>
              <a:off x="1377" y="2190"/>
              <a:ext cx="17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" name="Rectangle 56"/>
            <p:cNvSpPr>
              <a:spLocks noChangeArrowheads="1"/>
            </p:cNvSpPr>
            <p:nvPr/>
          </p:nvSpPr>
          <p:spPr bwMode="auto">
            <a:xfrm>
              <a:off x="1377" y="2224"/>
              <a:ext cx="17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" name="Rectangle 57"/>
            <p:cNvSpPr>
              <a:spLocks noChangeArrowheads="1"/>
            </p:cNvSpPr>
            <p:nvPr/>
          </p:nvSpPr>
          <p:spPr bwMode="auto">
            <a:xfrm>
              <a:off x="1352" y="2190"/>
              <a:ext cx="18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" name="Rectangle 58"/>
            <p:cNvSpPr>
              <a:spLocks noChangeArrowheads="1"/>
            </p:cNvSpPr>
            <p:nvPr/>
          </p:nvSpPr>
          <p:spPr bwMode="auto">
            <a:xfrm>
              <a:off x="1352" y="2224"/>
              <a:ext cx="18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9" name="Freeform 59"/>
            <p:cNvSpPr>
              <a:spLocks/>
            </p:cNvSpPr>
            <p:nvPr/>
          </p:nvSpPr>
          <p:spPr bwMode="auto">
            <a:xfrm>
              <a:off x="1156" y="2024"/>
              <a:ext cx="582" cy="582"/>
            </a:xfrm>
            <a:custGeom>
              <a:avLst/>
              <a:gdLst/>
              <a:ahLst/>
              <a:cxnLst>
                <a:cxn ang="0">
                  <a:pos x="1112" y="33"/>
                </a:cxn>
                <a:cxn ang="0">
                  <a:pos x="1088" y="17"/>
                </a:cxn>
                <a:cxn ang="0">
                  <a:pos x="1062" y="6"/>
                </a:cxn>
                <a:cxn ang="0">
                  <a:pos x="1035" y="1"/>
                </a:cxn>
                <a:cxn ang="0">
                  <a:pos x="144" y="0"/>
                </a:cxn>
                <a:cxn ang="0">
                  <a:pos x="88" y="12"/>
                </a:cxn>
                <a:cxn ang="0">
                  <a:pos x="43" y="43"/>
                </a:cxn>
                <a:cxn ang="0">
                  <a:pos x="12" y="88"/>
                </a:cxn>
                <a:cxn ang="0">
                  <a:pos x="0" y="144"/>
                </a:cxn>
                <a:cxn ang="0">
                  <a:pos x="69" y="552"/>
                </a:cxn>
                <a:cxn ang="0">
                  <a:pos x="70" y="129"/>
                </a:cxn>
                <a:cxn ang="0">
                  <a:pos x="82" y="103"/>
                </a:cxn>
                <a:cxn ang="0">
                  <a:pos x="97" y="85"/>
                </a:cxn>
                <a:cxn ang="0">
                  <a:pos x="108" y="77"/>
                </a:cxn>
                <a:cxn ang="0">
                  <a:pos x="122" y="73"/>
                </a:cxn>
                <a:cxn ang="0">
                  <a:pos x="136" y="69"/>
                </a:cxn>
                <a:cxn ang="0">
                  <a:pos x="1021" y="69"/>
                </a:cxn>
                <a:cxn ang="0">
                  <a:pos x="1036" y="70"/>
                </a:cxn>
                <a:cxn ang="0">
                  <a:pos x="1050" y="75"/>
                </a:cxn>
                <a:cxn ang="0">
                  <a:pos x="1062" y="82"/>
                </a:cxn>
                <a:cxn ang="0">
                  <a:pos x="1074" y="91"/>
                </a:cxn>
                <a:cxn ang="0">
                  <a:pos x="1090" y="115"/>
                </a:cxn>
                <a:cxn ang="0">
                  <a:pos x="1096" y="144"/>
                </a:cxn>
                <a:cxn ang="0">
                  <a:pos x="1095" y="1036"/>
                </a:cxn>
                <a:cxn ang="0">
                  <a:pos x="1083" y="1063"/>
                </a:cxn>
                <a:cxn ang="0">
                  <a:pos x="1062" y="1083"/>
                </a:cxn>
                <a:cxn ang="0">
                  <a:pos x="1036" y="1095"/>
                </a:cxn>
                <a:cxn ang="0">
                  <a:pos x="144" y="1096"/>
                </a:cxn>
                <a:cxn ang="0">
                  <a:pos x="129" y="1095"/>
                </a:cxn>
                <a:cxn ang="0">
                  <a:pos x="115" y="1090"/>
                </a:cxn>
                <a:cxn ang="0">
                  <a:pos x="103" y="1083"/>
                </a:cxn>
                <a:cxn ang="0">
                  <a:pos x="91" y="1074"/>
                </a:cxn>
                <a:cxn ang="0">
                  <a:pos x="75" y="1050"/>
                </a:cxn>
                <a:cxn ang="0">
                  <a:pos x="69" y="1021"/>
                </a:cxn>
                <a:cxn ang="0">
                  <a:pos x="0" y="552"/>
                </a:cxn>
                <a:cxn ang="0">
                  <a:pos x="1" y="1035"/>
                </a:cxn>
                <a:cxn ang="0">
                  <a:pos x="6" y="1063"/>
                </a:cxn>
                <a:cxn ang="0">
                  <a:pos x="17" y="1088"/>
                </a:cxn>
                <a:cxn ang="0">
                  <a:pos x="33" y="1112"/>
                </a:cxn>
                <a:cxn ang="0">
                  <a:pos x="53" y="1132"/>
                </a:cxn>
                <a:cxn ang="0">
                  <a:pos x="76" y="1147"/>
                </a:cxn>
                <a:cxn ang="0">
                  <a:pos x="103" y="1158"/>
                </a:cxn>
                <a:cxn ang="0">
                  <a:pos x="130" y="1163"/>
                </a:cxn>
                <a:cxn ang="0">
                  <a:pos x="1021" y="1164"/>
                </a:cxn>
                <a:cxn ang="0">
                  <a:pos x="1049" y="1162"/>
                </a:cxn>
                <a:cxn ang="0">
                  <a:pos x="1075" y="1154"/>
                </a:cxn>
                <a:cxn ang="0">
                  <a:pos x="1101" y="1140"/>
                </a:cxn>
                <a:cxn ang="0">
                  <a:pos x="1122" y="1123"/>
                </a:cxn>
                <a:cxn ang="0">
                  <a:pos x="1140" y="1101"/>
                </a:cxn>
                <a:cxn ang="0">
                  <a:pos x="1154" y="1075"/>
                </a:cxn>
                <a:cxn ang="0">
                  <a:pos x="1162" y="1049"/>
                </a:cxn>
                <a:cxn ang="0">
                  <a:pos x="1164" y="1021"/>
                </a:cxn>
                <a:cxn ang="0">
                  <a:pos x="1163" y="130"/>
                </a:cxn>
                <a:cxn ang="0">
                  <a:pos x="1158" y="103"/>
                </a:cxn>
                <a:cxn ang="0">
                  <a:pos x="1147" y="76"/>
                </a:cxn>
                <a:cxn ang="0">
                  <a:pos x="1132" y="53"/>
                </a:cxn>
              </a:cxnLst>
              <a:rect l="0" t="0" r="r" b="b"/>
              <a:pathLst>
                <a:path w="1164" h="1164">
                  <a:moveTo>
                    <a:pt x="1122" y="43"/>
                  </a:moveTo>
                  <a:lnTo>
                    <a:pt x="1112" y="33"/>
                  </a:lnTo>
                  <a:lnTo>
                    <a:pt x="1101" y="24"/>
                  </a:lnTo>
                  <a:lnTo>
                    <a:pt x="1088" y="17"/>
                  </a:lnTo>
                  <a:lnTo>
                    <a:pt x="1075" y="10"/>
                  </a:lnTo>
                  <a:lnTo>
                    <a:pt x="1062" y="6"/>
                  </a:lnTo>
                  <a:lnTo>
                    <a:pt x="1049" y="2"/>
                  </a:lnTo>
                  <a:lnTo>
                    <a:pt x="1035" y="1"/>
                  </a:lnTo>
                  <a:lnTo>
                    <a:pt x="1021" y="0"/>
                  </a:lnTo>
                  <a:lnTo>
                    <a:pt x="144" y="0"/>
                  </a:lnTo>
                  <a:lnTo>
                    <a:pt x="115" y="3"/>
                  </a:lnTo>
                  <a:lnTo>
                    <a:pt x="88" y="12"/>
                  </a:lnTo>
                  <a:lnTo>
                    <a:pt x="63" y="24"/>
                  </a:lnTo>
                  <a:lnTo>
                    <a:pt x="43" y="43"/>
                  </a:lnTo>
                  <a:lnTo>
                    <a:pt x="24" y="63"/>
                  </a:lnTo>
                  <a:lnTo>
                    <a:pt x="12" y="88"/>
                  </a:lnTo>
                  <a:lnTo>
                    <a:pt x="3" y="115"/>
                  </a:lnTo>
                  <a:lnTo>
                    <a:pt x="0" y="144"/>
                  </a:lnTo>
                  <a:lnTo>
                    <a:pt x="0" y="552"/>
                  </a:lnTo>
                  <a:lnTo>
                    <a:pt x="69" y="552"/>
                  </a:lnTo>
                  <a:lnTo>
                    <a:pt x="69" y="144"/>
                  </a:lnTo>
                  <a:lnTo>
                    <a:pt x="70" y="129"/>
                  </a:lnTo>
                  <a:lnTo>
                    <a:pt x="75" y="115"/>
                  </a:lnTo>
                  <a:lnTo>
                    <a:pt x="82" y="103"/>
                  </a:lnTo>
                  <a:lnTo>
                    <a:pt x="91" y="91"/>
                  </a:lnTo>
                  <a:lnTo>
                    <a:pt x="97" y="85"/>
                  </a:lnTo>
                  <a:lnTo>
                    <a:pt x="103" y="82"/>
                  </a:lnTo>
                  <a:lnTo>
                    <a:pt x="108" y="77"/>
                  </a:lnTo>
                  <a:lnTo>
                    <a:pt x="115" y="75"/>
                  </a:lnTo>
                  <a:lnTo>
                    <a:pt x="122" y="73"/>
                  </a:lnTo>
                  <a:lnTo>
                    <a:pt x="129" y="70"/>
                  </a:lnTo>
                  <a:lnTo>
                    <a:pt x="136" y="69"/>
                  </a:lnTo>
                  <a:lnTo>
                    <a:pt x="144" y="69"/>
                  </a:lnTo>
                  <a:lnTo>
                    <a:pt x="1021" y="69"/>
                  </a:lnTo>
                  <a:lnTo>
                    <a:pt x="1028" y="69"/>
                  </a:lnTo>
                  <a:lnTo>
                    <a:pt x="1036" y="70"/>
                  </a:lnTo>
                  <a:lnTo>
                    <a:pt x="1043" y="73"/>
                  </a:lnTo>
                  <a:lnTo>
                    <a:pt x="1050" y="75"/>
                  </a:lnTo>
                  <a:lnTo>
                    <a:pt x="1057" y="77"/>
                  </a:lnTo>
                  <a:lnTo>
                    <a:pt x="1062" y="82"/>
                  </a:lnTo>
                  <a:lnTo>
                    <a:pt x="1068" y="85"/>
                  </a:lnTo>
                  <a:lnTo>
                    <a:pt x="1074" y="91"/>
                  </a:lnTo>
                  <a:lnTo>
                    <a:pt x="1083" y="103"/>
                  </a:lnTo>
                  <a:lnTo>
                    <a:pt x="1090" y="115"/>
                  </a:lnTo>
                  <a:lnTo>
                    <a:pt x="1095" y="129"/>
                  </a:lnTo>
                  <a:lnTo>
                    <a:pt x="1096" y="144"/>
                  </a:lnTo>
                  <a:lnTo>
                    <a:pt x="1096" y="1021"/>
                  </a:lnTo>
                  <a:lnTo>
                    <a:pt x="1095" y="1036"/>
                  </a:lnTo>
                  <a:lnTo>
                    <a:pt x="1090" y="1050"/>
                  </a:lnTo>
                  <a:lnTo>
                    <a:pt x="1083" y="1063"/>
                  </a:lnTo>
                  <a:lnTo>
                    <a:pt x="1074" y="1074"/>
                  </a:lnTo>
                  <a:lnTo>
                    <a:pt x="1062" y="1083"/>
                  </a:lnTo>
                  <a:lnTo>
                    <a:pt x="1050" y="1090"/>
                  </a:lnTo>
                  <a:lnTo>
                    <a:pt x="1036" y="1095"/>
                  </a:lnTo>
                  <a:lnTo>
                    <a:pt x="1021" y="1096"/>
                  </a:lnTo>
                  <a:lnTo>
                    <a:pt x="144" y="1096"/>
                  </a:lnTo>
                  <a:lnTo>
                    <a:pt x="136" y="1096"/>
                  </a:lnTo>
                  <a:lnTo>
                    <a:pt x="129" y="1095"/>
                  </a:lnTo>
                  <a:lnTo>
                    <a:pt x="122" y="1093"/>
                  </a:lnTo>
                  <a:lnTo>
                    <a:pt x="115" y="1090"/>
                  </a:lnTo>
                  <a:lnTo>
                    <a:pt x="108" y="1087"/>
                  </a:lnTo>
                  <a:lnTo>
                    <a:pt x="103" y="1083"/>
                  </a:lnTo>
                  <a:lnTo>
                    <a:pt x="97" y="1079"/>
                  </a:lnTo>
                  <a:lnTo>
                    <a:pt x="91" y="1074"/>
                  </a:lnTo>
                  <a:lnTo>
                    <a:pt x="82" y="1063"/>
                  </a:lnTo>
                  <a:lnTo>
                    <a:pt x="75" y="1050"/>
                  </a:lnTo>
                  <a:lnTo>
                    <a:pt x="70" y="1036"/>
                  </a:lnTo>
                  <a:lnTo>
                    <a:pt x="69" y="1021"/>
                  </a:lnTo>
                  <a:lnTo>
                    <a:pt x="69" y="552"/>
                  </a:lnTo>
                  <a:lnTo>
                    <a:pt x="0" y="552"/>
                  </a:lnTo>
                  <a:lnTo>
                    <a:pt x="0" y="1021"/>
                  </a:lnTo>
                  <a:lnTo>
                    <a:pt x="1" y="1035"/>
                  </a:lnTo>
                  <a:lnTo>
                    <a:pt x="2" y="1049"/>
                  </a:lnTo>
                  <a:lnTo>
                    <a:pt x="6" y="1063"/>
                  </a:lnTo>
                  <a:lnTo>
                    <a:pt x="12" y="1075"/>
                  </a:lnTo>
                  <a:lnTo>
                    <a:pt x="17" y="1088"/>
                  </a:lnTo>
                  <a:lnTo>
                    <a:pt x="24" y="1101"/>
                  </a:lnTo>
                  <a:lnTo>
                    <a:pt x="33" y="1112"/>
                  </a:lnTo>
                  <a:lnTo>
                    <a:pt x="43" y="1123"/>
                  </a:lnTo>
                  <a:lnTo>
                    <a:pt x="53" y="1132"/>
                  </a:lnTo>
                  <a:lnTo>
                    <a:pt x="65" y="1140"/>
                  </a:lnTo>
                  <a:lnTo>
                    <a:pt x="76" y="1147"/>
                  </a:lnTo>
                  <a:lnTo>
                    <a:pt x="89" y="1154"/>
                  </a:lnTo>
                  <a:lnTo>
                    <a:pt x="103" y="1158"/>
                  </a:lnTo>
                  <a:lnTo>
                    <a:pt x="117" y="1162"/>
                  </a:lnTo>
                  <a:lnTo>
                    <a:pt x="130" y="1163"/>
                  </a:lnTo>
                  <a:lnTo>
                    <a:pt x="144" y="1164"/>
                  </a:lnTo>
                  <a:lnTo>
                    <a:pt x="1021" y="1164"/>
                  </a:lnTo>
                  <a:lnTo>
                    <a:pt x="1035" y="1163"/>
                  </a:lnTo>
                  <a:lnTo>
                    <a:pt x="1049" y="1162"/>
                  </a:lnTo>
                  <a:lnTo>
                    <a:pt x="1062" y="1158"/>
                  </a:lnTo>
                  <a:lnTo>
                    <a:pt x="1075" y="1154"/>
                  </a:lnTo>
                  <a:lnTo>
                    <a:pt x="1088" y="1147"/>
                  </a:lnTo>
                  <a:lnTo>
                    <a:pt x="1101" y="1140"/>
                  </a:lnTo>
                  <a:lnTo>
                    <a:pt x="1112" y="1132"/>
                  </a:lnTo>
                  <a:lnTo>
                    <a:pt x="1122" y="1123"/>
                  </a:lnTo>
                  <a:lnTo>
                    <a:pt x="1132" y="1112"/>
                  </a:lnTo>
                  <a:lnTo>
                    <a:pt x="1140" y="1101"/>
                  </a:lnTo>
                  <a:lnTo>
                    <a:pt x="1147" y="1088"/>
                  </a:lnTo>
                  <a:lnTo>
                    <a:pt x="1154" y="1075"/>
                  </a:lnTo>
                  <a:lnTo>
                    <a:pt x="1158" y="1063"/>
                  </a:lnTo>
                  <a:lnTo>
                    <a:pt x="1162" y="1049"/>
                  </a:lnTo>
                  <a:lnTo>
                    <a:pt x="1163" y="1035"/>
                  </a:lnTo>
                  <a:lnTo>
                    <a:pt x="1164" y="1021"/>
                  </a:lnTo>
                  <a:lnTo>
                    <a:pt x="1164" y="144"/>
                  </a:lnTo>
                  <a:lnTo>
                    <a:pt x="1163" y="130"/>
                  </a:lnTo>
                  <a:lnTo>
                    <a:pt x="1162" y="116"/>
                  </a:lnTo>
                  <a:lnTo>
                    <a:pt x="1158" y="103"/>
                  </a:lnTo>
                  <a:lnTo>
                    <a:pt x="1154" y="89"/>
                  </a:lnTo>
                  <a:lnTo>
                    <a:pt x="1147" y="76"/>
                  </a:lnTo>
                  <a:lnTo>
                    <a:pt x="1140" y="65"/>
                  </a:lnTo>
                  <a:lnTo>
                    <a:pt x="1132" y="53"/>
                  </a:lnTo>
                  <a:lnTo>
                    <a:pt x="1122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9" name="Group 5"/>
          <p:cNvGrpSpPr>
            <a:grpSpLocks noChangeAspect="1"/>
          </p:cNvGrpSpPr>
          <p:nvPr/>
        </p:nvGrpSpPr>
        <p:grpSpPr bwMode="auto">
          <a:xfrm>
            <a:off x="1547664" y="4725144"/>
            <a:ext cx="923925" cy="923925"/>
            <a:chOff x="1156" y="2024"/>
            <a:chExt cx="582" cy="582"/>
          </a:xfrm>
        </p:grpSpPr>
        <p:sp>
          <p:nvSpPr>
            <p:cNvPr id="181" name="AutoShape 4"/>
            <p:cNvSpPr>
              <a:spLocks noChangeAspect="1" noChangeArrowheads="1" noTextEdit="1"/>
            </p:cNvSpPr>
            <p:nvPr/>
          </p:nvSpPr>
          <p:spPr bwMode="auto">
            <a:xfrm>
              <a:off x="1156" y="2024"/>
              <a:ext cx="582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2" name="Freeform 6"/>
            <p:cNvSpPr>
              <a:spLocks/>
            </p:cNvSpPr>
            <p:nvPr/>
          </p:nvSpPr>
          <p:spPr bwMode="auto">
            <a:xfrm>
              <a:off x="1183" y="2049"/>
              <a:ext cx="540" cy="542"/>
            </a:xfrm>
            <a:custGeom>
              <a:avLst/>
              <a:gdLst/>
              <a:ahLst/>
              <a:cxnLst>
                <a:cxn ang="0">
                  <a:pos x="971" y="1084"/>
                </a:cxn>
                <a:cxn ang="0">
                  <a:pos x="993" y="1082"/>
                </a:cxn>
                <a:cxn ang="0">
                  <a:pos x="1014" y="1075"/>
                </a:cxn>
                <a:cxn ang="0">
                  <a:pos x="1033" y="1066"/>
                </a:cxn>
                <a:cxn ang="0">
                  <a:pos x="1049" y="1052"/>
                </a:cxn>
                <a:cxn ang="0">
                  <a:pos x="1063" y="1036"/>
                </a:cxn>
                <a:cxn ang="0">
                  <a:pos x="1072" y="1017"/>
                </a:cxn>
                <a:cxn ang="0">
                  <a:pos x="1079" y="996"/>
                </a:cxn>
                <a:cxn ang="0">
                  <a:pos x="1081" y="975"/>
                </a:cxn>
                <a:cxn ang="0">
                  <a:pos x="1081" y="109"/>
                </a:cxn>
                <a:cxn ang="0">
                  <a:pos x="1079" y="87"/>
                </a:cxn>
                <a:cxn ang="0">
                  <a:pos x="1072" y="66"/>
                </a:cxn>
                <a:cxn ang="0">
                  <a:pos x="1063" y="48"/>
                </a:cxn>
                <a:cxn ang="0">
                  <a:pos x="1049" y="32"/>
                </a:cxn>
                <a:cxn ang="0">
                  <a:pos x="1033" y="18"/>
                </a:cxn>
                <a:cxn ang="0">
                  <a:pos x="1014" y="9"/>
                </a:cxn>
                <a:cxn ang="0">
                  <a:pos x="993" y="2"/>
                </a:cxn>
                <a:cxn ang="0">
                  <a:pos x="971" y="0"/>
                </a:cxn>
                <a:cxn ang="0">
                  <a:pos x="110" y="0"/>
                </a:cxn>
                <a:cxn ang="0">
                  <a:pos x="88" y="2"/>
                </a:cxn>
                <a:cxn ang="0">
                  <a:pos x="67" y="9"/>
                </a:cxn>
                <a:cxn ang="0">
                  <a:pos x="49" y="18"/>
                </a:cxn>
                <a:cxn ang="0">
                  <a:pos x="32" y="32"/>
                </a:cxn>
                <a:cxn ang="0">
                  <a:pos x="19" y="48"/>
                </a:cxn>
                <a:cxn ang="0">
                  <a:pos x="9" y="66"/>
                </a:cxn>
                <a:cxn ang="0">
                  <a:pos x="2" y="87"/>
                </a:cxn>
                <a:cxn ang="0">
                  <a:pos x="0" y="109"/>
                </a:cxn>
                <a:cxn ang="0">
                  <a:pos x="0" y="975"/>
                </a:cxn>
                <a:cxn ang="0">
                  <a:pos x="2" y="996"/>
                </a:cxn>
                <a:cxn ang="0">
                  <a:pos x="9" y="1017"/>
                </a:cxn>
                <a:cxn ang="0">
                  <a:pos x="19" y="1036"/>
                </a:cxn>
                <a:cxn ang="0">
                  <a:pos x="32" y="1052"/>
                </a:cxn>
                <a:cxn ang="0">
                  <a:pos x="49" y="1066"/>
                </a:cxn>
                <a:cxn ang="0">
                  <a:pos x="67" y="1075"/>
                </a:cxn>
                <a:cxn ang="0">
                  <a:pos x="88" y="1082"/>
                </a:cxn>
                <a:cxn ang="0">
                  <a:pos x="110" y="1084"/>
                </a:cxn>
                <a:cxn ang="0">
                  <a:pos x="971" y="1084"/>
                </a:cxn>
              </a:cxnLst>
              <a:rect l="0" t="0" r="r" b="b"/>
              <a:pathLst>
                <a:path w="1081" h="1084">
                  <a:moveTo>
                    <a:pt x="971" y="1084"/>
                  </a:moveTo>
                  <a:lnTo>
                    <a:pt x="993" y="1082"/>
                  </a:lnTo>
                  <a:lnTo>
                    <a:pt x="1014" y="1075"/>
                  </a:lnTo>
                  <a:lnTo>
                    <a:pt x="1033" y="1066"/>
                  </a:lnTo>
                  <a:lnTo>
                    <a:pt x="1049" y="1052"/>
                  </a:lnTo>
                  <a:lnTo>
                    <a:pt x="1063" y="1036"/>
                  </a:lnTo>
                  <a:lnTo>
                    <a:pt x="1072" y="1017"/>
                  </a:lnTo>
                  <a:lnTo>
                    <a:pt x="1079" y="996"/>
                  </a:lnTo>
                  <a:lnTo>
                    <a:pt x="1081" y="975"/>
                  </a:lnTo>
                  <a:lnTo>
                    <a:pt x="1081" y="109"/>
                  </a:lnTo>
                  <a:lnTo>
                    <a:pt x="1079" y="87"/>
                  </a:lnTo>
                  <a:lnTo>
                    <a:pt x="1072" y="66"/>
                  </a:lnTo>
                  <a:lnTo>
                    <a:pt x="1063" y="48"/>
                  </a:lnTo>
                  <a:lnTo>
                    <a:pt x="1049" y="32"/>
                  </a:lnTo>
                  <a:lnTo>
                    <a:pt x="1033" y="18"/>
                  </a:lnTo>
                  <a:lnTo>
                    <a:pt x="1014" y="9"/>
                  </a:lnTo>
                  <a:lnTo>
                    <a:pt x="993" y="2"/>
                  </a:lnTo>
                  <a:lnTo>
                    <a:pt x="971" y="0"/>
                  </a:lnTo>
                  <a:lnTo>
                    <a:pt x="110" y="0"/>
                  </a:lnTo>
                  <a:lnTo>
                    <a:pt x="88" y="2"/>
                  </a:lnTo>
                  <a:lnTo>
                    <a:pt x="67" y="9"/>
                  </a:lnTo>
                  <a:lnTo>
                    <a:pt x="49" y="18"/>
                  </a:lnTo>
                  <a:lnTo>
                    <a:pt x="32" y="32"/>
                  </a:lnTo>
                  <a:lnTo>
                    <a:pt x="19" y="48"/>
                  </a:lnTo>
                  <a:lnTo>
                    <a:pt x="9" y="66"/>
                  </a:lnTo>
                  <a:lnTo>
                    <a:pt x="2" y="87"/>
                  </a:lnTo>
                  <a:lnTo>
                    <a:pt x="0" y="109"/>
                  </a:lnTo>
                  <a:lnTo>
                    <a:pt x="0" y="975"/>
                  </a:lnTo>
                  <a:lnTo>
                    <a:pt x="2" y="996"/>
                  </a:lnTo>
                  <a:lnTo>
                    <a:pt x="9" y="1017"/>
                  </a:lnTo>
                  <a:lnTo>
                    <a:pt x="19" y="1036"/>
                  </a:lnTo>
                  <a:lnTo>
                    <a:pt x="32" y="1052"/>
                  </a:lnTo>
                  <a:lnTo>
                    <a:pt x="49" y="1066"/>
                  </a:lnTo>
                  <a:lnTo>
                    <a:pt x="67" y="1075"/>
                  </a:lnTo>
                  <a:lnTo>
                    <a:pt x="88" y="1082"/>
                  </a:lnTo>
                  <a:lnTo>
                    <a:pt x="110" y="1084"/>
                  </a:lnTo>
                  <a:lnTo>
                    <a:pt x="971" y="1084"/>
                  </a:lnTo>
                  <a:close/>
                </a:path>
              </a:pathLst>
            </a:custGeom>
            <a:gradFill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5400000" scaled="0"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3" name="Freeform 7"/>
            <p:cNvSpPr>
              <a:spLocks/>
            </p:cNvSpPr>
            <p:nvPr/>
          </p:nvSpPr>
          <p:spPr bwMode="auto">
            <a:xfrm>
              <a:off x="1233" y="2106"/>
              <a:ext cx="433" cy="361"/>
            </a:xfrm>
            <a:custGeom>
              <a:avLst/>
              <a:gdLst/>
              <a:ahLst/>
              <a:cxnLst>
                <a:cxn ang="0">
                  <a:pos x="705" y="0"/>
                </a:cxn>
                <a:cxn ang="0">
                  <a:pos x="147" y="0"/>
                </a:cxn>
                <a:cxn ang="0">
                  <a:pos x="0" y="299"/>
                </a:cxn>
                <a:cxn ang="0">
                  <a:pos x="100" y="299"/>
                </a:cxn>
                <a:cxn ang="0">
                  <a:pos x="100" y="718"/>
                </a:cxn>
                <a:cxn ang="0">
                  <a:pos x="756" y="721"/>
                </a:cxn>
                <a:cxn ang="0">
                  <a:pos x="756" y="299"/>
                </a:cxn>
                <a:cxn ang="0">
                  <a:pos x="867" y="299"/>
                </a:cxn>
                <a:cxn ang="0">
                  <a:pos x="705" y="0"/>
                </a:cxn>
              </a:cxnLst>
              <a:rect l="0" t="0" r="r" b="b"/>
              <a:pathLst>
                <a:path w="867" h="721">
                  <a:moveTo>
                    <a:pt x="705" y="0"/>
                  </a:moveTo>
                  <a:lnTo>
                    <a:pt x="147" y="0"/>
                  </a:lnTo>
                  <a:lnTo>
                    <a:pt x="0" y="299"/>
                  </a:lnTo>
                  <a:lnTo>
                    <a:pt x="100" y="299"/>
                  </a:lnTo>
                  <a:lnTo>
                    <a:pt x="100" y="718"/>
                  </a:lnTo>
                  <a:lnTo>
                    <a:pt x="756" y="721"/>
                  </a:lnTo>
                  <a:lnTo>
                    <a:pt x="756" y="299"/>
                  </a:lnTo>
                  <a:lnTo>
                    <a:pt x="867" y="299"/>
                  </a:lnTo>
                  <a:lnTo>
                    <a:pt x="70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FF0000"/>
                </a:solidFill>
              </a:endParaRPr>
            </a:p>
          </p:txBody>
        </p:sp>
        <p:sp>
          <p:nvSpPr>
            <p:cNvPr id="184" name="Rectangle 8"/>
            <p:cNvSpPr>
              <a:spLocks noChangeArrowheads="1"/>
            </p:cNvSpPr>
            <p:nvPr/>
          </p:nvSpPr>
          <p:spPr bwMode="auto">
            <a:xfrm>
              <a:off x="1184" y="2463"/>
              <a:ext cx="533" cy="9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5" name="Rectangle 9"/>
            <p:cNvSpPr>
              <a:spLocks noChangeArrowheads="1"/>
            </p:cNvSpPr>
            <p:nvPr/>
          </p:nvSpPr>
          <p:spPr bwMode="auto">
            <a:xfrm>
              <a:off x="1182" y="2488"/>
              <a:ext cx="549" cy="7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6" name="Rectangle 10"/>
            <p:cNvSpPr>
              <a:spLocks noChangeArrowheads="1"/>
            </p:cNvSpPr>
            <p:nvPr/>
          </p:nvSpPr>
          <p:spPr bwMode="auto">
            <a:xfrm>
              <a:off x="1351" y="2342"/>
              <a:ext cx="20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7" name="Rectangle 11"/>
            <p:cNvSpPr>
              <a:spLocks noChangeArrowheads="1"/>
            </p:cNvSpPr>
            <p:nvPr/>
          </p:nvSpPr>
          <p:spPr bwMode="auto">
            <a:xfrm>
              <a:off x="1351" y="2380"/>
              <a:ext cx="20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8" name="Rectangle 12"/>
            <p:cNvSpPr>
              <a:spLocks noChangeArrowheads="1"/>
            </p:cNvSpPr>
            <p:nvPr/>
          </p:nvSpPr>
          <p:spPr bwMode="auto">
            <a:xfrm>
              <a:off x="1323" y="2342"/>
              <a:ext cx="20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9" name="Rectangle 13"/>
            <p:cNvSpPr>
              <a:spLocks noChangeArrowheads="1"/>
            </p:cNvSpPr>
            <p:nvPr/>
          </p:nvSpPr>
          <p:spPr bwMode="auto">
            <a:xfrm>
              <a:off x="1323" y="2380"/>
              <a:ext cx="20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0" name="Rectangle 14"/>
            <p:cNvSpPr>
              <a:spLocks noChangeArrowheads="1"/>
            </p:cNvSpPr>
            <p:nvPr/>
          </p:nvSpPr>
          <p:spPr bwMode="auto">
            <a:xfrm>
              <a:off x="1548" y="2342"/>
              <a:ext cx="20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1" name="Rectangle 15"/>
            <p:cNvSpPr>
              <a:spLocks noChangeArrowheads="1"/>
            </p:cNvSpPr>
            <p:nvPr/>
          </p:nvSpPr>
          <p:spPr bwMode="auto">
            <a:xfrm>
              <a:off x="1548" y="2380"/>
              <a:ext cx="20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2" name="Rectangle 16"/>
            <p:cNvSpPr>
              <a:spLocks noChangeArrowheads="1"/>
            </p:cNvSpPr>
            <p:nvPr/>
          </p:nvSpPr>
          <p:spPr bwMode="auto">
            <a:xfrm>
              <a:off x="1519" y="2342"/>
              <a:ext cx="21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3" name="Rectangle 17"/>
            <p:cNvSpPr>
              <a:spLocks noChangeArrowheads="1"/>
            </p:cNvSpPr>
            <p:nvPr/>
          </p:nvSpPr>
          <p:spPr bwMode="auto">
            <a:xfrm>
              <a:off x="1519" y="2380"/>
              <a:ext cx="21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4" name="Rectangle 18"/>
            <p:cNvSpPr>
              <a:spLocks noChangeArrowheads="1"/>
            </p:cNvSpPr>
            <p:nvPr/>
          </p:nvSpPr>
          <p:spPr bwMode="auto">
            <a:xfrm>
              <a:off x="1328" y="2080"/>
              <a:ext cx="40" cy="1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5" name="Rectangle 19"/>
            <p:cNvSpPr>
              <a:spLocks noChangeArrowheads="1"/>
            </p:cNvSpPr>
            <p:nvPr/>
          </p:nvSpPr>
          <p:spPr bwMode="auto">
            <a:xfrm>
              <a:off x="1320" y="2072"/>
              <a:ext cx="54" cy="1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6" name="Rectangle 20"/>
            <p:cNvSpPr>
              <a:spLocks noChangeArrowheads="1"/>
            </p:cNvSpPr>
            <p:nvPr/>
          </p:nvSpPr>
          <p:spPr bwMode="auto">
            <a:xfrm>
              <a:off x="1410" y="2351"/>
              <a:ext cx="70" cy="11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7" name="Rectangle 21"/>
            <p:cNvSpPr>
              <a:spLocks noChangeArrowheads="1"/>
            </p:cNvSpPr>
            <p:nvPr/>
          </p:nvSpPr>
          <p:spPr bwMode="auto">
            <a:xfrm>
              <a:off x="1424" y="2365"/>
              <a:ext cx="40" cy="38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8" name="Freeform 22"/>
            <p:cNvSpPr>
              <a:spLocks/>
            </p:cNvSpPr>
            <p:nvPr/>
          </p:nvSpPr>
          <p:spPr bwMode="auto">
            <a:xfrm>
              <a:off x="1453" y="2420"/>
              <a:ext cx="16" cy="15"/>
            </a:xfrm>
            <a:custGeom>
              <a:avLst/>
              <a:gdLst/>
              <a:ahLst/>
              <a:cxnLst>
                <a:cxn ang="0">
                  <a:pos x="16" y="31"/>
                </a:cxn>
                <a:cxn ang="0">
                  <a:pos x="22" y="30"/>
                </a:cxn>
                <a:cxn ang="0">
                  <a:pos x="27" y="26"/>
                </a:cxn>
                <a:cxn ang="0">
                  <a:pos x="30" y="22"/>
                </a:cxn>
                <a:cxn ang="0">
                  <a:pos x="31" y="16"/>
                </a:cxn>
                <a:cxn ang="0">
                  <a:pos x="30" y="9"/>
                </a:cxn>
                <a:cxn ang="0">
                  <a:pos x="27" y="4"/>
                </a:cxn>
                <a:cxn ang="0">
                  <a:pos x="22" y="1"/>
                </a:cxn>
                <a:cxn ang="0">
                  <a:pos x="16" y="0"/>
                </a:cxn>
                <a:cxn ang="0">
                  <a:pos x="9" y="1"/>
                </a:cxn>
                <a:cxn ang="0">
                  <a:pos x="5" y="4"/>
                </a:cxn>
                <a:cxn ang="0">
                  <a:pos x="1" y="9"/>
                </a:cxn>
                <a:cxn ang="0">
                  <a:pos x="0" y="16"/>
                </a:cxn>
                <a:cxn ang="0">
                  <a:pos x="1" y="22"/>
                </a:cxn>
                <a:cxn ang="0">
                  <a:pos x="5" y="26"/>
                </a:cxn>
                <a:cxn ang="0">
                  <a:pos x="9" y="30"/>
                </a:cxn>
                <a:cxn ang="0">
                  <a:pos x="16" y="31"/>
                </a:cxn>
              </a:cxnLst>
              <a:rect l="0" t="0" r="r" b="b"/>
              <a:pathLst>
                <a:path w="31" h="31">
                  <a:moveTo>
                    <a:pt x="16" y="31"/>
                  </a:moveTo>
                  <a:lnTo>
                    <a:pt x="22" y="30"/>
                  </a:lnTo>
                  <a:lnTo>
                    <a:pt x="27" y="26"/>
                  </a:lnTo>
                  <a:lnTo>
                    <a:pt x="30" y="22"/>
                  </a:lnTo>
                  <a:lnTo>
                    <a:pt x="31" y="16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9" y="1"/>
                  </a:lnTo>
                  <a:lnTo>
                    <a:pt x="5" y="4"/>
                  </a:lnTo>
                  <a:lnTo>
                    <a:pt x="1" y="9"/>
                  </a:lnTo>
                  <a:lnTo>
                    <a:pt x="0" y="16"/>
                  </a:lnTo>
                  <a:lnTo>
                    <a:pt x="1" y="22"/>
                  </a:lnTo>
                  <a:lnTo>
                    <a:pt x="5" y="26"/>
                  </a:lnTo>
                  <a:lnTo>
                    <a:pt x="9" y="30"/>
                  </a:lnTo>
                  <a:lnTo>
                    <a:pt x="16" y="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9" name="Freeform 23"/>
            <p:cNvSpPr>
              <a:spLocks/>
            </p:cNvSpPr>
            <p:nvPr/>
          </p:nvSpPr>
          <p:spPr bwMode="auto">
            <a:xfrm>
              <a:off x="1203" y="2356"/>
              <a:ext cx="68" cy="115"/>
            </a:xfrm>
            <a:custGeom>
              <a:avLst/>
              <a:gdLst/>
              <a:ahLst/>
              <a:cxnLst>
                <a:cxn ang="0">
                  <a:pos x="136" y="68"/>
                </a:cxn>
                <a:cxn ang="0">
                  <a:pos x="135" y="54"/>
                </a:cxn>
                <a:cxn ang="0">
                  <a:pos x="130" y="41"/>
                </a:cxn>
                <a:cxn ang="0">
                  <a:pos x="124" y="30"/>
                </a:cxn>
                <a:cxn ang="0">
                  <a:pos x="116" y="20"/>
                </a:cxn>
                <a:cxn ang="0">
                  <a:pos x="106" y="12"/>
                </a:cxn>
                <a:cxn ang="0">
                  <a:pos x="94" y="6"/>
                </a:cxn>
                <a:cxn ang="0">
                  <a:pos x="82" y="1"/>
                </a:cxn>
                <a:cxn ang="0">
                  <a:pos x="68" y="0"/>
                </a:cxn>
                <a:cxn ang="0">
                  <a:pos x="54" y="1"/>
                </a:cxn>
                <a:cxn ang="0">
                  <a:pos x="41" y="6"/>
                </a:cxn>
                <a:cxn ang="0">
                  <a:pos x="30" y="12"/>
                </a:cxn>
                <a:cxn ang="0">
                  <a:pos x="20" y="20"/>
                </a:cxn>
                <a:cxn ang="0">
                  <a:pos x="11" y="30"/>
                </a:cxn>
                <a:cxn ang="0">
                  <a:pos x="5" y="41"/>
                </a:cxn>
                <a:cxn ang="0">
                  <a:pos x="1" y="54"/>
                </a:cxn>
                <a:cxn ang="0">
                  <a:pos x="0" y="68"/>
                </a:cxn>
                <a:cxn ang="0">
                  <a:pos x="1" y="79"/>
                </a:cxn>
                <a:cxn ang="0">
                  <a:pos x="4" y="91"/>
                </a:cxn>
                <a:cxn ang="0">
                  <a:pos x="9" y="101"/>
                </a:cxn>
                <a:cxn ang="0">
                  <a:pos x="15" y="111"/>
                </a:cxn>
                <a:cxn ang="0">
                  <a:pos x="23" y="119"/>
                </a:cxn>
                <a:cxn ang="0">
                  <a:pos x="31" y="124"/>
                </a:cxn>
                <a:cxn ang="0">
                  <a:pos x="41" y="130"/>
                </a:cxn>
                <a:cxn ang="0">
                  <a:pos x="52" y="134"/>
                </a:cxn>
                <a:cxn ang="0">
                  <a:pos x="52" y="228"/>
                </a:cxn>
                <a:cxn ang="0">
                  <a:pos x="84" y="228"/>
                </a:cxn>
                <a:cxn ang="0">
                  <a:pos x="84" y="134"/>
                </a:cxn>
                <a:cxn ang="0">
                  <a:pos x="94" y="130"/>
                </a:cxn>
                <a:cxn ang="0">
                  <a:pos x="105" y="124"/>
                </a:cxn>
                <a:cxn ang="0">
                  <a:pos x="114" y="119"/>
                </a:cxn>
                <a:cxn ang="0">
                  <a:pos x="121" y="111"/>
                </a:cxn>
                <a:cxn ang="0">
                  <a:pos x="128" y="101"/>
                </a:cxn>
                <a:cxn ang="0">
                  <a:pos x="132" y="91"/>
                </a:cxn>
                <a:cxn ang="0">
                  <a:pos x="135" y="79"/>
                </a:cxn>
                <a:cxn ang="0">
                  <a:pos x="136" y="68"/>
                </a:cxn>
              </a:cxnLst>
              <a:rect l="0" t="0" r="r" b="b"/>
              <a:pathLst>
                <a:path w="136" h="228">
                  <a:moveTo>
                    <a:pt x="136" y="68"/>
                  </a:moveTo>
                  <a:lnTo>
                    <a:pt x="135" y="54"/>
                  </a:lnTo>
                  <a:lnTo>
                    <a:pt x="130" y="41"/>
                  </a:lnTo>
                  <a:lnTo>
                    <a:pt x="124" y="30"/>
                  </a:lnTo>
                  <a:lnTo>
                    <a:pt x="116" y="20"/>
                  </a:lnTo>
                  <a:lnTo>
                    <a:pt x="106" y="12"/>
                  </a:lnTo>
                  <a:lnTo>
                    <a:pt x="94" y="6"/>
                  </a:lnTo>
                  <a:lnTo>
                    <a:pt x="82" y="1"/>
                  </a:lnTo>
                  <a:lnTo>
                    <a:pt x="68" y="0"/>
                  </a:lnTo>
                  <a:lnTo>
                    <a:pt x="54" y="1"/>
                  </a:lnTo>
                  <a:lnTo>
                    <a:pt x="41" y="6"/>
                  </a:lnTo>
                  <a:lnTo>
                    <a:pt x="30" y="12"/>
                  </a:lnTo>
                  <a:lnTo>
                    <a:pt x="20" y="20"/>
                  </a:lnTo>
                  <a:lnTo>
                    <a:pt x="11" y="30"/>
                  </a:lnTo>
                  <a:lnTo>
                    <a:pt x="5" y="41"/>
                  </a:lnTo>
                  <a:lnTo>
                    <a:pt x="1" y="54"/>
                  </a:lnTo>
                  <a:lnTo>
                    <a:pt x="0" y="68"/>
                  </a:lnTo>
                  <a:lnTo>
                    <a:pt x="1" y="79"/>
                  </a:lnTo>
                  <a:lnTo>
                    <a:pt x="4" y="91"/>
                  </a:lnTo>
                  <a:lnTo>
                    <a:pt x="9" y="101"/>
                  </a:lnTo>
                  <a:lnTo>
                    <a:pt x="15" y="111"/>
                  </a:lnTo>
                  <a:lnTo>
                    <a:pt x="23" y="119"/>
                  </a:lnTo>
                  <a:lnTo>
                    <a:pt x="31" y="124"/>
                  </a:lnTo>
                  <a:lnTo>
                    <a:pt x="41" y="130"/>
                  </a:lnTo>
                  <a:lnTo>
                    <a:pt x="52" y="134"/>
                  </a:lnTo>
                  <a:lnTo>
                    <a:pt x="52" y="228"/>
                  </a:lnTo>
                  <a:lnTo>
                    <a:pt x="84" y="228"/>
                  </a:lnTo>
                  <a:lnTo>
                    <a:pt x="84" y="134"/>
                  </a:lnTo>
                  <a:lnTo>
                    <a:pt x="94" y="130"/>
                  </a:lnTo>
                  <a:lnTo>
                    <a:pt x="105" y="124"/>
                  </a:lnTo>
                  <a:lnTo>
                    <a:pt x="114" y="119"/>
                  </a:lnTo>
                  <a:lnTo>
                    <a:pt x="121" y="111"/>
                  </a:lnTo>
                  <a:lnTo>
                    <a:pt x="128" y="101"/>
                  </a:lnTo>
                  <a:lnTo>
                    <a:pt x="132" y="91"/>
                  </a:lnTo>
                  <a:lnTo>
                    <a:pt x="135" y="79"/>
                  </a:lnTo>
                  <a:lnTo>
                    <a:pt x="136" y="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0" name="Freeform 24"/>
            <p:cNvSpPr>
              <a:spLocks/>
            </p:cNvSpPr>
            <p:nvPr/>
          </p:nvSpPr>
          <p:spPr bwMode="auto">
            <a:xfrm>
              <a:off x="1624" y="2356"/>
              <a:ext cx="68" cy="115"/>
            </a:xfrm>
            <a:custGeom>
              <a:avLst/>
              <a:gdLst/>
              <a:ahLst/>
              <a:cxnLst>
                <a:cxn ang="0">
                  <a:pos x="136" y="68"/>
                </a:cxn>
                <a:cxn ang="0">
                  <a:pos x="135" y="54"/>
                </a:cxn>
                <a:cxn ang="0">
                  <a:pos x="130" y="41"/>
                </a:cxn>
                <a:cxn ang="0">
                  <a:pos x="124" y="30"/>
                </a:cxn>
                <a:cxn ang="0">
                  <a:pos x="116" y="20"/>
                </a:cxn>
                <a:cxn ang="0">
                  <a:pos x="106" y="12"/>
                </a:cxn>
                <a:cxn ang="0">
                  <a:pos x="94" y="6"/>
                </a:cxn>
                <a:cxn ang="0">
                  <a:pos x="82" y="1"/>
                </a:cxn>
                <a:cxn ang="0">
                  <a:pos x="68" y="0"/>
                </a:cxn>
                <a:cxn ang="0">
                  <a:pos x="54" y="1"/>
                </a:cxn>
                <a:cxn ang="0">
                  <a:pos x="41" y="6"/>
                </a:cxn>
                <a:cxn ang="0">
                  <a:pos x="30" y="12"/>
                </a:cxn>
                <a:cxn ang="0">
                  <a:pos x="19" y="20"/>
                </a:cxn>
                <a:cxn ang="0">
                  <a:pos x="11" y="30"/>
                </a:cxn>
                <a:cxn ang="0">
                  <a:pos x="6" y="41"/>
                </a:cxn>
                <a:cxn ang="0">
                  <a:pos x="1" y="54"/>
                </a:cxn>
                <a:cxn ang="0">
                  <a:pos x="0" y="68"/>
                </a:cxn>
                <a:cxn ang="0">
                  <a:pos x="1" y="79"/>
                </a:cxn>
                <a:cxn ang="0">
                  <a:pos x="3" y="91"/>
                </a:cxn>
                <a:cxn ang="0">
                  <a:pos x="8" y="101"/>
                </a:cxn>
                <a:cxn ang="0">
                  <a:pos x="15" y="111"/>
                </a:cxn>
                <a:cxn ang="0">
                  <a:pos x="22" y="119"/>
                </a:cxn>
                <a:cxn ang="0">
                  <a:pos x="31" y="124"/>
                </a:cxn>
                <a:cxn ang="0">
                  <a:pos x="41" y="130"/>
                </a:cxn>
                <a:cxn ang="0">
                  <a:pos x="52" y="134"/>
                </a:cxn>
                <a:cxn ang="0">
                  <a:pos x="52" y="228"/>
                </a:cxn>
                <a:cxn ang="0">
                  <a:pos x="83" y="228"/>
                </a:cxn>
                <a:cxn ang="0">
                  <a:pos x="83" y="134"/>
                </a:cxn>
                <a:cxn ang="0">
                  <a:pos x="93" y="130"/>
                </a:cxn>
                <a:cxn ang="0">
                  <a:pos x="104" y="124"/>
                </a:cxn>
                <a:cxn ang="0">
                  <a:pos x="113" y="119"/>
                </a:cxn>
                <a:cxn ang="0">
                  <a:pos x="121" y="111"/>
                </a:cxn>
                <a:cxn ang="0">
                  <a:pos x="127" y="101"/>
                </a:cxn>
                <a:cxn ang="0">
                  <a:pos x="131" y="91"/>
                </a:cxn>
                <a:cxn ang="0">
                  <a:pos x="135" y="79"/>
                </a:cxn>
                <a:cxn ang="0">
                  <a:pos x="136" y="68"/>
                </a:cxn>
              </a:cxnLst>
              <a:rect l="0" t="0" r="r" b="b"/>
              <a:pathLst>
                <a:path w="136" h="228">
                  <a:moveTo>
                    <a:pt x="136" y="68"/>
                  </a:moveTo>
                  <a:lnTo>
                    <a:pt x="135" y="54"/>
                  </a:lnTo>
                  <a:lnTo>
                    <a:pt x="130" y="41"/>
                  </a:lnTo>
                  <a:lnTo>
                    <a:pt x="124" y="30"/>
                  </a:lnTo>
                  <a:lnTo>
                    <a:pt x="116" y="20"/>
                  </a:lnTo>
                  <a:lnTo>
                    <a:pt x="106" y="12"/>
                  </a:lnTo>
                  <a:lnTo>
                    <a:pt x="94" y="6"/>
                  </a:lnTo>
                  <a:lnTo>
                    <a:pt x="82" y="1"/>
                  </a:lnTo>
                  <a:lnTo>
                    <a:pt x="68" y="0"/>
                  </a:lnTo>
                  <a:lnTo>
                    <a:pt x="54" y="1"/>
                  </a:lnTo>
                  <a:lnTo>
                    <a:pt x="41" y="6"/>
                  </a:lnTo>
                  <a:lnTo>
                    <a:pt x="30" y="12"/>
                  </a:lnTo>
                  <a:lnTo>
                    <a:pt x="19" y="20"/>
                  </a:lnTo>
                  <a:lnTo>
                    <a:pt x="11" y="30"/>
                  </a:lnTo>
                  <a:lnTo>
                    <a:pt x="6" y="41"/>
                  </a:lnTo>
                  <a:lnTo>
                    <a:pt x="1" y="54"/>
                  </a:lnTo>
                  <a:lnTo>
                    <a:pt x="0" y="68"/>
                  </a:lnTo>
                  <a:lnTo>
                    <a:pt x="1" y="79"/>
                  </a:lnTo>
                  <a:lnTo>
                    <a:pt x="3" y="91"/>
                  </a:lnTo>
                  <a:lnTo>
                    <a:pt x="8" y="101"/>
                  </a:lnTo>
                  <a:lnTo>
                    <a:pt x="15" y="111"/>
                  </a:lnTo>
                  <a:lnTo>
                    <a:pt x="22" y="119"/>
                  </a:lnTo>
                  <a:lnTo>
                    <a:pt x="31" y="124"/>
                  </a:lnTo>
                  <a:lnTo>
                    <a:pt x="41" y="130"/>
                  </a:lnTo>
                  <a:lnTo>
                    <a:pt x="52" y="134"/>
                  </a:lnTo>
                  <a:lnTo>
                    <a:pt x="52" y="228"/>
                  </a:lnTo>
                  <a:lnTo>
                    <a:pt x="83" y="228"/>
                  </a:lnTo>
                  <a:lnTo>
                    <a:pt x="83" y="134"/>
                  </a:lnTo>
                  <a:lnTo>
                    <a:pt x="93" y="130"/>
                  </a:lnTo>
                  <a:lnTo>
                    <a:pt x="104" y="124"/>
                  </a:lnTo>
                  <a:lnTo>
                    <a:pt x="113" y="119"/>
                  </a:lnTo>
                  <a:lnTo>
                    <a:pt x="121" y="111"/>
                  </a:lnTo>
                  <a:lnTo>
                    <a:pt x="127" y="101"/>
                  </a:lnTo>
                  <a:lnTo>
                    <a:pt x="131" y="91"/>
                  </a:lnTo>
                  <a:lnTo>
                    <a:pt x="135" y="79"/>
                  </a:lnTo>
                  <a:lnTo>
                    <a:pt x="136" y="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1" name="Rectangle 25"/>
            <p:cNvSpPr>
              <a:spLocks noChangeArrowheads="1"/>
            </p:cNvSpPr>
            <p:nvPr/>
          </p:nvSpPr>
          <p:spPr bwMode="auto">
            <a:xfrm>
              <a:off x="1181" y="2478"/>
              <a:ext cx="528" cy="11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2" name="Freeform 26"/>
            <p:cNvSpPr>
              <a:spLocks/>
            </p:cNvSpPr>
            <p:nvPr/>
          </p:nvSpPr>
          <p:spPr bwMode="auto">
            <a:xfrm>
              <a:off x="1212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3" y="20"/>
                </a:cxn>
                <a:cxn ang="0">
                  <a:pos x="8" y="23"/>
                </a:cxn>
                <a:cxn ang="0">
                  <a:pos x="13" y="24"/>
                </a:cxn>
                <a:cxn ang="0">
                  <a:pos x="17" y="23"/>
                </a:cxn>
                <a:cxn ang="0">
                  <a:pos x="21" y="20"/>
                </a:cxn>
                <a:cxn ang="0">
                  <a:pos x="23" y="16"/>
                </a:cxn>
                <a:cxn ang="0">
                  <a:pos x="24" y="11"/>
                </a:cxn>
                <a:cxn ang="0">
                  <a:pos x="23" y="7"/>
                </a:cxn>
                <a:cxn ang="0">
                  <a:pos x="21" y="3"/>
                </a:cxn>
                <a:cxn ang="0">
                  <a:pos x="17" y="1"/>
                </a:cxn>
                <a:cxn ang="0">
                  <a:pos x="13" y="0"/>
                </a:cxn>
                <a:cxn ang="0">
                  <a:pos x="8" y="1"/>
                </a:cxn>
                <a:cxn ang="0">
                  <a:pos x="3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4" h="24">
                  <a:moveTo>
                    <a:pt x="0" y="11"/>
                  </a:moveTo>
                  <a:lnTo>
                    <a:pt x="1" y="16"/>
                  </a:lnTo>
                  <a:lnTo>
                    <a:pt x="3" y="20"/>
                  </a:lnTo>
                  <a:lnTo>
                    <a:pt x="8" y="23"/>
                  </a:lnTo>
                  <a:lnTo>
                    <a:pt x="13" y="24"/>
                  </a:lnTo>
                  <a:lnTo>
                    <a:pt x="17" y="23"/>
                  </a:lnTo>
                  <a:lnTo>
                    <a:pt x="21" y="20"/>
                  </a:lnTo>
                  <a:lnTo>
                    <a:pt x="23" y="16"/>
                  </a:lnTo>
                  <a:lnTo>
                    <a:pt x="24" y="11"/>
                  </a:lnTo>
                  <a:lnTo>
                    <a:pt x="23" y="7"/>
                  </a:lnTo>
                  <a:lnTo>
                    <a:pt x="21" y="3"/>
                  </a:lnTo>
                  <a:lnTo>
                    <a:pt x="17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3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3" name="Freeform 27"/>
            <p:cNvSpPr>
              <a:spLocks/>
            </p:cNvSpPr>
            <p:nvPr/>
          </p:nvSpPr>
          <p:spPr bwMode="auto">
            <a:xfrm>
              <a:off x="1242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3" y="25"/>
                </a:cxn>
                <a:cxn ang="0">
                  <a:pos x="17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7" y="2"/>
                </a:cxn>
                <a:cxn ang="0">
                  <a:pos x="13" y="0"/>
                </a:cxn>
                <a:cxn ang="0">
                  <a:pos x="8" y="2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5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3" y="25"/>
                  </a:lnTo>
                  <a:lnTo>
                    <a:pt x="17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7" y="2"/>
                  </a:lnTo>
                  <a:lnTo>
                    <a:pt x="13" y="0"/>
                  </a:lnTo>
                  <a:lnTo>
                    <a:pt x="8" y="2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4" name="Freeform 28"/>
            <p:cNvSpPr>
              <a:spLocks/>
            </p:cNvSpPr>
            <p:nvPr/>
          </p:nvSpPr>
          <p:spPr bwMode="auto">
            <a:xfrm>
              <a:off x="1278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3" y="20"/>
                </a:cxn>
                <a:cxn ang="0">
                  <a:pos x="6" y="23"/>
                </a:cxn>
                <a:cxn ang="0">
                  <a:pos x="11" y="24"/>
                </a:cxn>
                <a:cxn ang="0">
                  <a:pos x="16" y="23"/>
                </a:cxn>
                <a:cxn ang="0">
                  <a:pos x="20" y="20"/>
                </a:cxn>
                <a:cxn ang="0">
                  <a:pos x="23" y="16"/>
                </a:cxn>
                <a:cxn ang="0">
                  <a:pos x="24" y="11"/>
                </a:cxn>
                <a:cxn ang="0">
                  <a:pos x="23" y="7"/>
                </a:cxn>
                <a:cxn ang="0">
                  <a:pos x="20" y="3"/>
                </a:cxn>
                <a:cxn ang="0">
                  <a:pos x="16" y="1"/>
                </a:cxn>
                <a:cxn ang="0">
                  <a:pos x="11" y="0"/>
                </a:cxn>
                <a:cxn ang="0">
                  <a:pos x="6" y="1"/>
                </a:cxn>
                <a:cxn ang="0">
                  <a:pos x="3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4" h="24">
                  <a:moveTo>
                    <a:pt x="0" y="11"/>
                  </a:moveTo>
                  <a:lnTo>
                    <a:pt x="1" y="16"/>
                  </a:lnTo>
                  <a:lnTo>
                    <a:pt x="3" y="20"/>
                  </a:lnTo>
                  <a:lnTo>
                    <a:pt x="6" y="23"/>
                  </a:lnTo>
                  <a:lnTo>
                    <a:pt x="11" y="24"/>
                  </a:lnTo>
                  <a:lnTo>
                    <a:pt x="16" y="23"/>
                  </a:lnTo>
                  <a:lnTo>
                    <a:pt x="20" y="20"/>
                  </a:lnTo>
                  <a:lnTo>
                    <a:pt x="23" y="16"/>
                  </a:lnTo>
                  <a:lnTo>
                    <a:pt x="24" y="11"/>
                  </a:lnTo>
                  <a:lnTo>
                    <a:pt x="23" y="7"/>
                  </a:lnTo>
                  <a:lnTo>
                    <a:pt x="20" y="3"/>
                  </a:lnTo>
                  <a:lnTo>
                    <a:pt x="16" y="1"/>
                  </a:lnTo>
                  <a:lnTo>
                    <a:pt x="11" y="0"/>
                  </a:lnTo>
                  <a:lnTo>
                    <a:pt x="6" y="1"/>
                  </a:lnTo>
                  <a:lnTo>
                    <a:pt x="3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5" name="Freeform 29"/>
            <p:cNvSpPr>
              <a:spLocks/>
            </p:cNvSpPr>
            <p:nvPr/>
          </p:nvSpPr>
          <p:spPr bwMode="auto">
            <a:xfrm>
              <a:off x="1308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6" y="23"/>
                </a:cxn>
                <a:cxn ang="0">
                  <a:pos x="11" y="25"/>
                </a:cxn>
                <a:cxn ang="0">
                  <a:pos x="16" y="23"/>
                </a:cxn>
                <a:cxn ang="0">
                  <a:pos x="20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0" y="4"/>
                </a:cxn>
                <a:cxn ang="0">
                  <a:pos x="16" y="2"/>
                </a:cxn>
                <a:cxn ang="0">
                  <a:pos x="11" y="0"/>
                </a:cxn>
                <a:cxn ang="0">
                  <a:pos x="6" y="2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5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6" y="23"/>
                  </a:lnTo>
                  <a:lnTo>
                    <a:pt x="11" y="25"/>
                  </a:lnTo>
                  <a:lnTo>
                    <a:pt x="16" y="23"/>
                  </a:lnTo>
                  <a:lnTo>
                    <a:pt x="20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0" y="4"/>
                  </a:lnTo>
                  <a:lnTo>
                    <a:pt x="16" y="2"/>
                  </a:lnTo>
                  <a:lnTo>
                    <a:pt x="11" y="0"/>
                  </a:lnTo>
                  <a:lnTo>
                    <a:pt x="6" y="2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6" name="Freeform 30"/>
            <p:cNvSpPr>
              <a:spLocks/>
            </p:cNvSpPr>
            <p:nvPr/>
          </p:nvSpPr>
          <p:spPr bwMode="auto">
            <a:xfrm>
              <a:off x="1343" y="2499"/>
              <a:ext cx="13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3" y="20"/>
                </a:cxn>
                <a:cxn ang="0">
                  <a:pos x="8" y="23"/>
                </a:cxn>
                <a:cxn ang="0">
                  <a:pos x="13" y="24"/>
                </a:cxn>
                <a:cxn ang="0">
                  <a:pos x="17" y="23"/>
                </a:cxn>
                <a:cxn ang="0">
                  <a:pos x="21" y="20"/>
                </a:cxn>
                <a:cxn ang="0">
                  <a:pos x="23" y="16"/>
                </a:cxn>
                <a:cxn ang="0">
                  <a:pos x="24" y="11"/>
                </a:cxn>
                <a:cxn ang="0">
                  <a:pos x="23" y="7"/>
                </a:cxn>
                <a:cxn ang="0">
                  <a:pos x="21" y="3"/>
                </a:cxn>
                <a:cxn ang="0">
                  <a:pos x="17" y="1"/>
                </a:cxn>
                <a:cxn ang="0">
                  <a:pos x="13" y="0"/>
                </a:cxn>
                <a:cxn ang="0">
                  <a:pos x="8" y="1"/>
                </a:cxn>
                <a:cxn ang="0">
                  <a:pos x="3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4" h="24">
                  <a:moveTo>
                    <a:pt x="0" y="11"/>
                  </a:moveTo>
                  <a:lnTo>
                    <a:pt x="1" y="16"/>
                  </a:lnTo>
                  <a:lnTo>
                    <a:pt x="3" y="20"/>
                  </a:lnTo>
                  <a:lnTo>
                    <a:pt x="8" y="23"/>
                  </a:lnTo>
                  <a:lnTo>
                    <a:pt x="13" y="24"/>
                  </a:lnTo>
                  <a:lnTo>
                    <a:pt x="17" y="23"/>
                  </a:lnTo>
                  <a:lnTo>
                    <a:pt x="21" y="20"/>
                  </a:lnTo>
                  <a:lnTo>
                    <a:pt x="23" y="16"/>
                  </a:lnTo>
                  <a:lnTo>
                    <a:pt x="24" y="11"/>
                  </a:lnTo>
                  <a:lnTo>
                    <a:pt x="23" y="7"/>
                  </a:lnTo>
                  <a:lnTo>
                    <a:pt x="21" y="3"/>
                  </a:lnTo>
                  <a:lnTo>
                    <a:pt x="17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3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7" name="Freeform 31"/>
            <p:cNvSpPr>
              <a:spLocks/>
            </p:cNvSpPr>
            <p:nvPr/>
          </p:nvSpPr>
          <p:spPr bwMode="auto">
            <a:xfrm>
              <a:off x="1374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4" y="21"/>
                </a:cxn>
                <a:cxn ang="0">
                  <a:pos x="7" y="23"/>
                </a:cxn>
                <a:cxn ang="0">
                  <a:pos x="12" y="25"/>
                </a:cxn>
                <a:cxn ang="0">
                  <a:pos x="16" y="23"/>
                </a:cxn>
                <a:cxn ang="0">
                  <a:pos x="20" y="21"/>
                </a:cxn>
                <a:cxn ang="0">
                  <a:pos x="22" y="18"/>
                </a:cxn>
                <a:cxn ang="0">
                  <a:pos x="23" y="13"/>
                </a:cxn>
                <a:cxn ang="0">
                  <a:pos x="22" y="8"/>
                </a:cxn>
                <a:cxn ang="0">
                  <a:pos x="20" y="4"/>
                </a:cxn>
                <a:cxn ang="0">
                  <a:pos x="16" y="2"/>
                </a:cxn>
                <a:cxn ang="0">
                  <a:pos x="12" y="0"/>
                </a:cxn>
                <a:cxn ang="0">
                  <a:pos x="7" y="2"/>
                </a:cxn>
                <a:cxn ang="0">
                  <a:pos x="4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3" h="25">
                  <a:moveTo>
                    <a:pt x="0" y="13"/>
                  </a:moveTo>
                  <a:lnTo>
                    <a:pt x="1" y="18"/>
                  </a:lnTo>
                  <a:lnTo>
                    <a:pt x="4" y="21"/>
                  </a:lnTo>
                  <a:lnTo>
                    <a:pt x="7" y="23"/>
                  </a:lnTo>
                  <a:lnTo>
                    <a:pt x="12" y="25"/>
                  </a:lnTo>
                  <a:lnTo>
                    <a:pt x="16" y="23"/>
                  </a:lnTo>
                  <a:lnTo>
                    <a:pt x="20" y="21"/>
                  </a:lnTo>
                  <a:lnTo>
                    <a:pt x="22" y="18"/>
                  </a:lnTo>
                  <a:lnTo>
                    <a:pt x="23" y="13"/>
                  </a:lnTo>
                  <a:lnTo>
                    <a:pt x="22" y="8"/>
                  </a:lnTo>
                  <a:lnTo>
                    <a:pt x="20" y="4"/>
                  </a:lnTo>
                  <a:lnTo>
                    <a:pt x="16" y="2"/>
                  </a:lnTo>
                  <a:lnTo>
                    <a:pt x="12" y="0"/>
                  </a:lnTo>
                  <a:lnTo>
                    <a:pt x="7" y="2"/>
                  </a:lnTo>
                  <a:lnTo>
                    <a:pt x="4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8" name="Freeform 32"/>
            <p:cNvSpPr>
              <a:spLocks/>
            </p:cNvSpPr>
            <p:nvPr/>
          </p:nvSpPr>
          <p:spPr bwMode="auto">
            <a:xfrm>
              <a:off x="1410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3" y="20"/>
                </a:cxn>
                <a:cxn ang="0">
                  <a:pos x="7" y="23"/>
                </a:cxn>
                <a:cxn ang="0">
                  <a:pos x="11" y="24"/>
                </a:cxn>
                <a:cxn ang="0">
                  <a:pos x="16" y="23"/>
                </a:cxn>
                <a:cxn ang="0">
                  <a:pos x="20" y="20"/>
                </a:cxn>
                <a:cxn ang="0">
                  <a:pos x="23" y="16"/>
                </a:cxn>
                <a:cxn ang="0">
                  <a:pos x="24" y="11"/>
                </a:cxn>
                <a:cxn ang="0">
                  <a:pos x="23" y="7"/>
                </a:cxn>
                <a:cxn ang="0">
                  <a:pos x="20" y="3"/>
                </a:cxn>
                <a:cxn ang="0">
                  <a:pos x="16" y="1"/>
                </a:cxn>
                <a:cxn ang="0">
                  <a:pos x="11" y="0"/>
                </a:cxn>
                <a:cxn ang="0">
                  <a:pos x="7" y="1"/>
                </a:cxn>
                <a:cxn ang="0">
                  <a:pos x="3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4" h="24">
                  <a:moveTo>
                    <a:pt x="0" y="11"/>
                  </a:moveTo>
                  <a:lnTo>
                    <a:pt x="1" y="16"/>
                  </a:lnTo>
                  <a:lnTo>
                    <a:pt x="3" y="20"/>
                  </a:lnTo>
                  <a:lnTo>
                    <a:pt x="7" y="23"/>
                  </a:lnTo>
                  <a:lnTo>
                    <a:pt x="11" y="24"/>
                  </a:lnTo>
                  <a:lnTo>
                    <a:pt x="16" y="23"/>
                  </a:lnTo>
                  <a:lnTo>
                    <a:pt x="20" y="20"/>
                  </a:lnTo>
                  <a:lnTo>
                    <a:pt x="23" y="16"/>
                  </a:lnTo>
                  <a:lnTo>
                    <a:pt x="24" y="11"/>
                  </a:lnTo>
                  <a:lnTo>
                    <a:pt x="23" y="7"/>
                  </a:lnTo>
                  <a:lnTo>
                    <a:pt x="20" y="3"/>
                  </a:lnTo>
                  <a:lnTo>
                    <a:pt x="16" y="1"/>
                  </a:lnTo>
                  <a:lnTo>
                    <a:pt x="11" y="0"/>
                  </a:lnTo>
                  <a:lnTo>
                    <a:pt x="7" y="1"/>
                  </a:lnTo>
                  <a:lnTo>
                    <a:pt x="3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9" name="Freeform 33"/>
            <p:cNvSpPr>
              <a:spLocks/>
            </p:cNvSpPr>
            <p:nvPr/>
          </p:nvSpPr>
          <p:spPr bwMode="auto">
            <a:xfrm>
              <a:off x="1440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2" y="25"/>
                </a:cxn>
                <a:cxn ang="0">
                  <a:pos x="17" y="23"/>
                </a:cxn>
                <a:cxn ang="0">
                  <a:pos x="20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0" y="4"/>
                </a:cxn>
                <a:cxn ang="0">
                  <a:pos x="17" y="2"/>
                </a:cxn>
                <a:cxn ang="0">
                  <a:pos x="12" y="0"/>
                </a:cxn>
                <a:cxn ang="0">
                  <a:pos x="8" y="2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5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2" y="25"/>
                  </a:lnTo>
                  <a:lnTo>
                    <a:pt x="17" y="23"/>
                  </a:lnTo>
                  <a:lnTo>
                    <a:pt x="20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0" y="4"/>
                  </a:lnTo>
                  <a:lnTo>
                    <a:pt x="17" y="2"/>
                  </a:lnTo>
                  <a:lnTo>
                    <a:pt x="12" y="0"/>
                  </a:lnTo>
                  <a:lnTo>
                    <a:pt x="8" y="2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0" name="Freeform 34"/>
            <p:cNvSpPr>
              <a:spLocks/>
            </p:cNvSpPr>
            <p:nvPr/>
          </p:nvSpPr>
          <p:spPr bwMode="auto">
            <a:xfrm>
              <a:off x="1474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3" y="20"/>
                </a:cxn>
                <a:cxn ang="0">
                  <a:pos x="8" y="23"/>
                </a:cxn>
                <a:cxn ang="0">
                  <a:pos x="12" y="24"/>
                </a:cxn>
                <a:cxn ang="0">
                  <a:pos x="17" y="23"/>
                </a:cxn>
                <a:cxn ang="0">
                  <a:pos x="20" y="20"/>
                </a:cxn>
                <a:cxn ang="0">
                  <a:pos x="23" y="16"/>
                </a:cxn>
                <a:cxn ang="0">
                  <a:pos x="24" y="11"/>
                </a:cxn>
                <a:cxn ang="0">
                  <a:pos x="23" y="7"/>
                </a:cxn>
                <a:cxn ang="0">
                  <a:pos x="20" y="3"/>
                </a:cxn>
                <a:cxn ang="0">
                  <a:pos x="17" y="1"/>
                </a:cxn>
                <a:cxn ang="0">
                  <a:pos x="12" y="0"/>
                </a:cxn>
                <a:cxn ang="0">
                  <a:pos x="8" y="1"/>
                </a:cxn>
                <a:cxn ang="0">
                  <a:pos x="3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4" h="24">
                  <a:moveTo>
                    <a:pt x="0" y="11"/>
                  </a:moveTo>
                  <a:lnTo>
                    <a:pt x="1" y="16"/>
                  </a:lnTo>
                  <a:lnTo>
                    <a:pt x="3" y="20"/>
                  </a:lnTo>
                  <a:lnTo>
                    <a:pt x="8" y="23"/>
                  </a:lnTo>
                  <a:lnTo>
                    <a:pt x="12" y="24"/>
                  </a:lnTo>
                  <a:lnTo>
                    <a:pt x="17" y="23"/>
                  </a:lnTo>
                  <a:lnTo>
                    <a:pt x="20" y="20"/>
                  </a:lnTo>
                  <a:lnTo>
                    <a:pt x="23" y="16"/>
                  </a:lnTo>
                  <a:lnTo>
                    <a:pt x="24" y="11"/>
                  </a:lnTo>
                  <a:lnTo>
                    <a:pt x="23" y="7"/>
                  </a:lnTo>
                  <a:lnTo>
                    <a:pt x="20" y="3"/>
                  </a:lnTo>
                  <a:lnTo>
                    <a:pt x="17" y="1"/>
                  </a:lnTo>
                  <a:lnTo>
                    <a:pt x="12" y="0"/>
                  </a:lnTo>
                  <a:lnTo>
                    <a:pt x="8" y="1"/>
                  </a:lnTo>
                  <a:lnTo>
                    <a:pt x="3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1" name="Freeform 35"/>
            <p:cNvSpPr>
              <a:spLocks/>
            </p:cNvSpPr>
            <p:nvPr/>
          </p:nvSpPr>
          <p:spPr bwMode="auto">
            <a:xfrm>
              <a:off x="1504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2" y="25"/>
                </a:cxn>
                <a:cxn ang="0">
                  <a:pos x="17" y="23"/>
                </a:cxn>
                <a:cxn ang="0">
                  <a:pos x="20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0" y="4"/>
                </a:cxn>
                <a:cxn ang="0">
                  <a:pos x="17" y="2"/>
                </a:cxn>
                <a:cxn ang="0">
                  <a:pos x="12" y="0"/>
                </a:cxn>
                <a:cxn ang="0">
                  <a:pos x="8" y="2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5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2" y="25"/>
                  </a:lnTo>
                  <a:lnTo>
                    <a:pt x="17" y="23"/>
                  </a:lnTo>
                  <a:lnTo>
                    <a:pt x="20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0" y="4"/>
                  </a:lnTo>
                  <a:lnTo>
                    <a:pt x="17" y="2"/>
                  </a:lnTo>
                  <a:lnTo>
                    <a:pt x="12" y="0"/>
                  </a:lnTo>
                  <a:lnTo>
                    <a:pt x="8" y="2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2" name="Freeform 36"/>
            <p:cNvSpPr>
              <a:spLocks/>
            </p:cNvSpPr>
            <p:nvPr/>
          </p:nvSpPr>
          <p:spPr bwMode="auto">
            <a:xfrm>
              <a:off x="1540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4" y="20"/>
                </a:cxn>
                <a:cxn ang="0">
                  <a:pos x="7" y="23"/>
                </a:cxn>
                <a:cxn ang="0">
                  <a:pos x="12" y="24"/>
                </a:cxn>
                <a:cxn ang="0">
                  <a:pos x="16" y="23"/>
                </a:cxn>
                <a:cxn ang="0">
                  <a:pos x="21" y="20"/>
                </a:cxn>
                <a:cxn ang="0">
                  <a:pos x="23" y="16"/>
                </a:cxn>
                <a:cxn ang="0">
                  <a:pos x="25" y="11"/>
                </a:cxn>
                <a:cxn ang="0">
                  <a:pos x="23" y="7"/>
                </a:cxn>
                <a:cxn ang="0">
                  <a:pos x="21" y="3"/>
                </a:cxn>
                <a:cxn ang="0">
                  <a:pos x="16" y="1"/>
                </a:cxn>
                <a:cxn ang="0">
                  <a:pos x="12" y="0"/>
                </a:cxn>
                <a:cxn ang="0">
                  <a:pos x="7" y="1"/>
                </a:cxn>
                <a:cxn ang="0">
                  <a:pos x="4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5" h="24">
                  <a:moveTo>
                    <a:pt x="0" y="11"/>
                  </a:moveTo>
                  <a:lnTo>
                    <a:pt x="1" y="16"/>
                  </a:lnTo>
                  <a:lnTo>
                    <a:pt x="4" y="20"/>
                  </a:lnTo>
                  <a:lnTo>
                    <a:pt x="7" y="23"/>
                  </a:lnTo>
                  <a:lnTo>
                    <a:pt x="12" y="24"/>
                  </a:lnTo>
                  <a:lnTo>
                    <a:pt x="16" y="23"/>
                  </a:lnTo>
                  <a:lnTo>
                    <a:pt x="21" y="20"/>
                  </a:lnTo>
                  <a:lnTo>
                    <a:pt x="23" y="16"/>
                  </a:lnTo>
                  <a:lnTo>
                    <a:pt x="25" y="11"/>
                  </a:lnTo>
                  <a:lnTo>
                    <a:pt x="23" y="7"/>
                  </a:lnTo>
                  <a:lnTo>
                    <a:pt x="21" y="3"/>
                  </a:lnTo>
                  <a:lnTo>
                    <a:pt x="16" y="1"/>
                  </a:lnTo>
                  <a:lnTo>
                    <a:pt x="12" y="0"/>
                  </a:lnTo>
                  <a:lnTo>
                    <a:pt x="7" y="1"/>
                  </a:lnTo>
                  <a:lnTo>
                    <a:pt x="4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3" name="Freeform 37"/>
            <p:cNvSpPr>
              <a:spLocks/>
            </p:cNvSpPr>
            <p:nvPr/>
          </p:nvSpPr>
          <p:spPr bwMode="auto">
            <a:xfrm>
              <a:off x="1570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4" y="21"/>
                </a:cxn>
                <a:cxn ang="0">
                  <a:pos x="7" y="23"/>
                </a:cxn>
                <a:cxn ang="0">
                  <a:pos x="12" y="25"/>
                </a:cxn>
                <a:cxn ang="0">
                  <a:pos x="16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5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6" y="2"/>
                </a:cxn>
                <a:cxn ang="0">
                  <a:pos x="12" y="0"/>
                </a:cxn>
                <a:cxn ang="0">
                  <a:pos x="7" y="2"/>
                </a:cxn>
                <a:cxn ang="0">
                  <a:pos x="4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5" h="25">
                  <a:moveTo>
                    <a:pt x="0" y="13"/>
                  </a:moveTo>
                  <a:lnTo>
                    <a:pt x="1" y="18"/>
                  </a:lnTo>
                  <a:lnTo>
                    <a:pt x="4" y="21"/>
                  </a:lnTo>
                  <a:lnTo>
                    <a:pt x="7" y="23"/>
                  </a:lnTo>
                  <a:lnTo>
                    <a:pt x="12" y="25"/>
                  </a:lnTo>
                  <a:lnTo>
                    <a:pt x="16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5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6" y="2"/>
                  </a:lnTo>
                  <a:lnTo>
                    <a:pt x="12" y="0"/>
                  </a:lnTo>
                  <a:lnTo>
                    <a:pt x="7" y="2"/>
                  </a:lnTo>
                  <a:lnTo>
                    <a:pt x="4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4" name="Freeform 38"/>
            <p:cNvSpPr>
              <a:spLocks/>
            </p:cNvSpPr>
            <p:nvPr/>
          </p:nvSpPr>
          <p:spPr bwMode="auto">
            <a:xfrm>
              <a:off x="1606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3" y="20"/>
                </a:cxn>
                <a:cxn ang="0">
                  <a:pos x="8" y="23"/>
                </a:cxn>
                <a:cxn ang="0">
                  <a:pos x="13" y="24"/>
                </a:cxn>
                <a:cxn ang="0">
                  <a:pos x="17" y="23"/>
                </a:cxn>
                <a:cxn ang="0">
                  <a:pos x="21" y="20"/>
                </a:cxn>
                <a:cxn ang="0">
                  <a:pos x="23" y="16"/>
                </a:cxn>
                <a:cxn ang="0">
                  <a:pos x="24" y="11"/>
                </a:cxn>
                <a:cxn ang="0">
                  <a:pos x="23" y="7"/>
                </a:cxn>
                <a:cxn ang="0">
                  <a:pos x="21" y="3"/>
                </a:cxn>
                <a:cxn ang="0">
                  <a:pos x="17" y="1"/>
                </a:cxn>
                <a:cxn ang="0">
                  <a:pos x="13" y="0"/>
                </a:cxn>
                <a:cxn ang="0">
                  <a:pos x="8" y="1"/>
                </a:cxn>
                <a:cxn ang="0">
                  <a:pos x="3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4" h="24">
                  <a:moveTo>
                    <a:pt x="0" y="11"/>
                  </a:moveTo>
                  <a:lnTo>
                    <a:pt x="1" y="16"/>
                  </a:lnTo>
                  <a:lnTo>
                    <a:pt x="3" y="20"/>
                  </a:lnTo>
                  <a:lnTo>
                    <a:pt x="8" y="23"/>
                  </a:lnTo>
                  <a:lnTo>
                    <a:pt x="13" y="24"/>
                  </a:lnTo>
                  <a:lnTo>
                    <a:pt x="17" y="23"/>
                  </a:lnTo>
                  <a:lnTo>
                    <a:pt x="21" y="20"/>
                  </a:lnTo>
                  <a:lnTo>
                    <a:pt x="23" y="16"/>
                  </a:lnTo>
                  <a:lnTo>
                    <a:pt x="24" y="11"/>
                  </a:lnTo>
                  <a:lnTo>
                    <a:pt x="23" y="7"/>
                  </a:lnTo>
                  <a:lnTo>
                    <a:pt x="21" y="3"/>
                  </a:lnTo>
                  <a:lnTo>
                    <a:pt x="17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3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5" name="Freeform 39"/>
            <p:cNvSpPr>
              <a:spLocks/>
            </p:cNvSpPr>
            <p:nvPr/>
          </p:nvSpPr>
          <p:spPr bwMode="auto">
            <a:xfrm>
              <a:off x="1636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2" y="25"/>
                </a:cxn>
                <a:cxn ang="0">
                  <a:pos x="17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7" y="2"/>
                </a:cxn>
                <a:cxn ang="0">
                  <a:pos x="12" y="0"/>
                </a:cxn>
                <a:cxn ang="0">
                  <a:pos x="8" y="2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5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2" y="25"/>
                  </a:lnTo>
                  <a:lnTo>
                    <a:pt x="17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7" y="2"/>
                  </a:lnTo>
                  <a:lnTo>
                    <a:pt x="12" y="0"/>
                  </a:lnTo>
                  <a:lnTo>
                    <a:pt x="8" y="2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6" name="Freeform 40"/>
            <p:cNvSpPr>
              <a:spLocks/>
            </p:cNvSpPr>
            <p:nvPr/>
          </p:nvSpPr>
          <p:spPr bwMode="auto">
            <a:xfrm>
              <a:off x="1672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" y="16"/>
                </a:cxn>
                <a:cxn ang="0">
                  <a:pos x="4" y="20"/>
                </a:cxn>
                <a:cxn ang="0">
                  <a:pos x="7" y="23"/>
                </a:cxn>
                <a:cxn ang="0">
                  <a:pos x="12" y="24"/>
                </a:cxn>
                <a:cxn ang="0">
                  <a:pos x="17" y="23"/>
                </a:cxn>
                <a:cxn ang="0">
                  <a:pos x="21" y="20"/>
                </a:cxn>
                <a:cxn ang="0">
                  <a:pos x="24" y="16"/>
                </a:cxn>
                <a:cxn ang="0">
                  <a:pos x="25" y="11"/>
                </a:cxn>
                <a:cxn ang="0">
                  <a:pos x="24" y="7"/>
                </a:cxn>
                <a:cxn ang="0">
                  <a:pos x="21" y="3"/>
                </a:cxn>
                <a:cxn ang="0">
                  <a:pos x="17" y="1"/>
                </a:cxn>
                <a:cxn ang="0">
                  <a:pos x="12" y="0"/>
                </a:cxn>
                <a:cxn ang="0">
                  <a:pos x="7" y="1"/>
                </a:cxn>
                <a:cxn ang="0">
                  <a:pos x="4" y="3"/>
                </a:cxn>
                <a:cxn ang="0">
                  <a:pos x="2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5" h="24">
                  <a:moveTo>
                    <a:pt x="0" y="11"/>
                  </a:moveTo>
                  <a:lnTo>
                    <a:pt x="2" y="16"/>
                  </a:lnTo>
                  <a:lnTo>
                    <a:pt x="4" y="20"/>
                  </a:lnTo>
                  <a:lnTo>
                    <a:pt x="7" y="23"/>
                  </a:lnTo>
                  <a:lnTo>
                    <a:pt x="12" y="24"/>
                  </a:lnTo>
                  <a:lnTo>
                    <a:pt x="17" y="23"/>
                  </a:lnTo>
                  <a:lnTo>
                    <a:pt x="21" y="20"/>
                  </a:lnTo>
                  <a:lnTo>
                    <a:pt x="24" y="16"/>
                  </a:lnTo>
                  <a:lnTo>
                    <a:pt x="25" y="11"/>
                  </a:lnTo>
                  <a:lnTo>
                    <a:pt x="24" y="7"/>
                  </a:lnTo>
                  <a:lnTo>
                    <a:pt x="21" y="3"/>
                  </a:lnTo>
                  <a:lnTo>
                    <a:pt x="17" y="1"/>
                  </a:lnTo>
                  <a:lnTo>
                    <a:pt x="12" y="0"/>
                  </a:lnTo>
                  <a:lnTo>
                    <a:pt x="7" y="1"/>
                  </a:lnTo>
                  <a:lnTo>
                    <a:pt x="4" y="3"/>
                  </a:lnTo>
                  <a:lnTo>
                    <a:pt x="2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7" name="Freeform 41"/>
            <p:cNvSpPr>
              <a:spLocks/>
            </p:cNvSpPr>
            <p:nvPr/>
          </p:nvSpPr>
          <p:spPr bwMode="auto">
            <a:xfrm>
              <a:off x="1212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3" y="24"/>
                </a:cxn>
                <a:cxn ang="0">
                  <a:pos x="17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7" y="1"/>
                </a:cxn>
                <a:cxn ang="0">
                  <a:pos x="13" y="0"/>
                </a:cxn>
                <a:cxn ang="0">
                  <a:pos x="8" y="1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4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3" y="24"/>
                  </a:lnTo>
                  <a:lnTo>
                    <a:pt x="17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7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8" name="Freeform 42"/>
            <p:cNvSpPr>
              <a:spLocks/>
            </p:cNvSpPr>
            <p:nvPr/>
          </p:nvSpPr>
          <p:spPr bwMode="auto">
            <a:xfrm>
              <a:off x="1278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6" y="23"/>
                </a:cxn>
                <a:cxn ang="0">
                  <a:pos x="11" y="24"/>
                </a:cxn>
                <a:cxn ang="0">
                  <a:pos x="16" y="23"/>
                </a:cxn>
                <a:cxn ang="0">
                  <a:pos x="20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0" y="4"/>
                </a:cxn>
                <a:cxn ang="0">
                  <a:pos x="16" y="1"/>
                </a:cxn>
                <a:cxn ang="0">
                  <a:pos x="11" y="0"/>
                </a:cxn>
                <a:cxn ang="0">
                  <a:pos x="6" y="1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4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6" y="23"/>
                  </a:lnTo>
                  <a:lnTo>
                    <a:pt x="11" y="24"/>
                  </a:lnTo>
                  <a:lnTo>
                    <a:pt x="16" y="23"/>
                  </a:lnTo>
                  <a:lnTo>
                    <a:pt x="20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0" y="4"/>
                  </a:lnTo>
                  <a:lnTo>
                    <a:pt x="16" y="1"/>
                  </a:lnTo>
                  <a:lnTo>
                    <a:pt x="11" y="0"/>
                  </a:lnTo>
                  <a:lnTo>
                    <a:pt x="6" y="1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9" name="Freeform 43"/>
            <p:cNvSpPr>
              <a:spLocks/>
            </p:cNvSpPr>
            <p:nvPr/>
          </p:nvSpPr>
          <p:spPr bwMode="auto">
            <a:xfrm>
              <a:off x="1343" y="2543"/>
              <a:ext cx="13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3" y="24"/>
                </a:cxn>
                <a:cxn ang="0">
                  <a:pos x="17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7" y="1"/>
                </a:cxn>
                <a:cxn ang="0">
                  <a:pos x="13" y="0"/>
                </a:cxn>
                <a:cxn ang="0">
                  <a:pos x="8" y="1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4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3" y="24"/>
                  </a:lnTo>
                  <a:lnTo>
                    <a:pt x="17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7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0" name="Freeform 44"/>
            <p:cNvSpPr>
              <a:spLocks/>
            </p:cNvSpPr>
            <p:nvPr/>
          </p:nvSpPr>
          <p:spPr bwMode="auto">
            <a:xfrm>
              <a:off x="1410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7" y="23"/>
                </a:cxn>
                <a:cxn ang="0">
                  <a:pos x="11" y="24"/>
                </a:cxn>
                <a:cxn ang="0">
                  <a:pos x="16" y="23"/>
                </a:cxn>
                <a:cxn ang="0">
                  <a:pos x="20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0" y="4"/>
                </a:cxn>
                <a:cxn ang="0">
                  <a:pos x="16" y="1"/>
                </a:cxn>
                <a:cxn ang="0">
                  <a:pos x="11" y="0"/>
                </a:cxn>
                <a:cxn ang="0">
                  <a:pos x="7" y="1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4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7" y="23"/>
                  </a:lnTo>
                  <a:lnTo>
                    <a:pt x="11" y="24"/>
                  </a:lnTo>
                  <a:lnTo>
                    <a:pt x="16" y="23"/>
                  </a:lnTo>
                  <a:lnTo>
                    <a:pt x="20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0" y="4"/>
                  </a:lnTo>
                  <a:lnTo>
                    <a:pt x="16" y="1"/>
                  </a:lnTo>
                  <a:lnTo>
                    <a:pt x="11" y="0"/>
                  </a:lnTo>
                  <a:lnTo>
                    <a:pt x="7" y="1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1" name="Freeform 45"/>
            <p:cNvSpPr>
              <a:spLocks/>
            </p:cNvSpPr>
            <p:nvPr/>
          </p:nvSpPr>
          <p:spPr bwMode="auto">
            <a:xfrm>
              <a:off x="1474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2" y="24"/>
                </a:cxn>
                <a:cxn ang="0">
                  <a:pos x="17" y="23"/>
                </a:cxn>
                <a:cxn ang="0">
                  <a:pos x="20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0" y="4"/>
                </a:cxn>
                <a:cxn ang="0">
                  <a:pos x="17" y="1"/>
                </a:cxn>
                <a:cxn ang="0">
                  <a:pos x="12" y="0"/>
                </a:cxn>
                <a:cxn ang="0">
                  <a:pos x="8" y="1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4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2" y="24"/>
                  </a:lnTo>
                  <a:lnTo>
                    <a:pt x="17" y="23"/>
                  </a:lnTo>
                  <a:lnTo>
                    <a:pt x="20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0" y="4"/>
                  </a:lnTo>
                  <a:lnTo>
                    <a:pt x="17" y="1"/>
                  </a:lnTo>
                  <a:lnTo>
                    <a:pt x="12" y="0"/>
                  </a:lnTo>
                  <a:lnTo>
                    <a:pt x="8" y="1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2" name="Freeform 46"/>
            <p:cNvSpPr>
              <a:spLocks/>
            </p:cNvSpPr>
            <p:nvPr/>
          </p:nvSpPr>
          <p:spPr bwMode="auto">
            <a:xfrm>
              <a:off x="1540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4" y="21"/>
                </a:cxn>
                <a:cxn ang="0">
                  <a:pos x="7" y="23"/>
                </a:cxn>
                <a:cxn ang="0">
                  <a:pos x="12" y="24"/>
                </a:cxn>
                <a:cxn ang="0">
                  <a:pos x="16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5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6" y="1"/>
                </a:cxn>
                <a:cxn ang="0">
                  <a:pos x="12" y="0"/>
                </a:cxn>
                <a:cxn ang="0">
                  <a:pos x="7" y="1"/>
                </a:cxn>
                <a:cxn ang="0">
                  <a:pos x="4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5" h="24">
                  <a:moveTo>
                    <a:pt x="0" y="13"/>
                  </a:moveTo>
                  <a:lnTo>
                    <a:pt x="1" y="18"/>
                  </a:lnTo>
                  <a:lnTo>
                    <a:pt x="4" y="21"/>
                  </a:lnTo>
                  <a:lnTo>
                    <a:pt x="7" y="23"/>
                  </a:lnTo>
                  <a:lnTo>
                    <a:pt x="12" y="24"/>
                  </a:lnTo>
                  <a:lnTo>
                    <a:pt x="16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5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6" y="1"/>
                  </a:lnTo>
                  <a:lnTo>
                    <a:pt x="12" y="0"/>
                  </a:lnTo>
                  <a:lnTo>
                    <a:pt x="7" y="1"/>
                  </a:lnTo>
                  <a:lnTo>
                    <a:pt x="4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3" name="Freeform 47"/>
            <p:cNvSpPr>
              <a:spLocks/>
            </p:cNvSpPr>
            <p:nvPr/>
          </p:nvSpPr>
          <p:spPr bwMode="auto">
            <a:xfrm>
              <a:off x="1606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3" y="24"/>
                </a:cxn>
                <a:cxn ang="0">
                  <a:pos x="17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7" y="1"/>
                </a:cxn>
                <a:cxn ang="0">
                  <a:pos x="13" y="0"/>
                </a:cxn>
                <a:cxn ang="0">
                  <a:pos x="8" y="1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4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3" y="24"/>
                  </a:lnTo>
                  <a:lnTo>
                    <a:pt x="17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7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4" name="Freeform 48"/>
            <p:cNvSpPr>
              <a:spLocks/>
            </p:cNvSpPr>
            <p:nvPr/>
          </p:nvSpPr>
          <p:spPr bwMode="auto">
            <a:xfrm>
              <a:off x="1672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2" y="18"/>
                </a:cxn>
                <a:cxn ang="0">
                  <a:pos x="4" y="21"/>
                </a:cxn>
                <a:cxn ang="0">
                  <a:pos x="7" y="23"/>
                </a:cxn>
                <a:cxn ang="0">
                  <a:pos x="12" y="24"/>
                </a:cxn>
                <a:cxn ang="0">
                  <a:pos x="17" y="23"/>
                </a:cxn>
                <a:cxn ang="0">
                  <a:pos x="21" y="21"/>
                </a:cxn>
                <a:cxn ang="0">
                  <a:pos x="24" y="18"/>
                </a:cxn>
                <a:cxn ang="0">
                  <a:pos x="25" y="13"/>
                </a:cxn>
                <a:cxn ang="0">
                  <a:pos x="24" y="8"/>
                </a:cxn>
                <a:cxn ang="0">
                  <a:pos x="21" y="4"/>
                </a:cxn>
                <a:cxn ang="0">
                  <a:pos x="17" y="1"/>
                </a:cxn>
                <a:cxn ang="0">
                  <a:pos x="12" y="0"/>
                </a:cxn>
                <a:cxn ang="0">
                  <a:pos x="7" y="1"/>
                </a:cxn>
                <a:cxn ang="0">
                  <a:pos x="4" y="4"/>
                </a:cxn>
                <a:cxn ang="0">
                  <a:pos x="2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5" h="24">
                  <a:moveTo>
                    <a:pt x="0" y="13"/>
                  </a:moveTo>
                  <a:lnTo>
                    <a:pt x="2" y="18"/>
                  </a:lnTo>
                  <a:lnTo>
                    <a:pt x="4" y="21"/>
                  </a:lnTo>
                  <a:lnTo>
                    <a:pt x="7" y="23"/>
                  </a:lnTo>
                  <a:lnTo>
                    <a:pt x="12" y="24"/>
                  </a:lnTo>
                  <a:lnTo>
                    <a:pt x="17" y="23"/>
                  </a:lnTo>
                  <a:lnTo>
                    <a:pt x="21" y="21"/>
                  </a:lnTo>
                  <a:lnTo>
                    <a:pt x="24" y="18"/>
                  </a:lnTo>
                  <a:lnTo>
                    <a:pt x="25" y="13"/>
                  </a:lnTo>
                  <a:lnTo>
                    <a:pt x="24" y="8"/>
                  </a:lnTo>
                  <a:lnTo>
                    <a:pt x="21" y="4"/>
                  </a:lnTo>
                  <a:lnTo>
                    <a:pt x="17" y="1"/>
                  </a:lnTo>
                  <a:lnTo>
                    <a:pt x="12" y="0"/>
                  </a:lnTo>
                  <a:lnTo>
                    <a:pt x="7" y="1"/>
                  </a:lnTo>
                  <a:lnTo>
                    <a:pt x="4" y="4"/>
                  </a:lnTo>
                  <a:lnTo>
                    <a:pt x="2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 useBgFill="1">
          <p:nvSpPr>
            <p:cNvPr id="225" name="Freeform 49"/>
            <p:cNvSpPr>
              <a:spLocks/>
            </p:cNvSpPr>
            <p:nvPr/>
          </p:nvSpPr>
          <p:spPr bwMode="auto">
            <a:xfrm>
              <a:off x="1491" y="2154"/>
              <a:ext cx="65" cy="110"/>
            </a:xfrm>
            <a:custGeom>
              <a:avLst/>
              <a:gdLst/>
              <a:ahLst/>
              <a:cxnLst>
                <a:cxn ang="0">
                  <a:pos x="131" y="220"/>
                </a:cxn>
                <a:cxn ang="0">
                  <a:pos x="131" y="58"/>
                </a:cxn>
                <a:cxn ang="0">
                  <a:pos x="68" y="0"/>
                </a:cxn>
                <a:cxn ang="0">
                  <a:pos x="0" y="58"/>
                </a:cxn>
                <a:cxn ang="0">
                  <a:pos x="0" y="220"/>
                </a:cxn>
                <a:cxn ang="0">
                  <a:pos x="131" y="220"/>
                </a:cxn>
              </a:cxnLst>
              <a:rect l="0" t="0" r="r" b="b"/>
              <a:pathLst>
                <a:path w="131" h="220">
                  <a:moveTo>
                    <a:pt x="131" y="220"/>
                  </a:moveTo>
                  <a:lnTo>
                    <a:pt x="131" y="58"/>
                  </a:lnTo>
                  <a:lnTo>
                    <a:pt x="68" y="0"/>
                  </a:lnTo>
                  <a:lnTo>
                    <a:pt x="0" y="58"/>
                  </a:lnTo>
                  <a:lnTo>
                    <a:pt x="0" y="220"/>
                  </a:lnTo>
                  <a:lnTo>
                    <a:pt x="131" y="220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6" name="Rectangle 50"/>
            <p:cNvSpPr>
              <a:spLocks noChangeArrowheads="1"/>
            </p:cNvSpPr>
            <p:nvPr/>
          </p:nvSpPr>
          <p:spPr bwMode="auto">
            <a:xfrm>
              <a:off x="1528" y="2190"/>
              <a:ext cx="17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7" name="Rectangle 51"/>
            <p:cNvSpPr>
              <a:spLocks noChangeArrowheads="1"/>
            </p:cNvSpPr>
            <p:nvPr/>
          </p:nvSpPr>
          <p:spPr bwMode="auto">
            <a:xfrm>
              <a:off x="1528" y="2224"/>
              <a:ext cx="17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8" name="Rectangle 52"/>
            <p:cNvSpPr>
              <a:spLocks noChangeArrowheads="1"/>
            </p:cNvSpPr>
            <p:nvPr/>
          </p:nvSpPr>
          <p:spPr bwMode="auto">
            <a:xfrm>
              <a:off x="1503" y="2190"/>
              <a:ext cx="18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9" name="Rectangle 53"/>
            <p:cNvSpPr>
              <a:spLocks noChangeArrowheads="1"/>
            </p:cNvSpPr>
            <p:nvPr/>
          </p:nvSpPr>
          <p:spPr bwMode="auto">
            <a:xfrm>
              <a:off x="1503" y="2224"/>
              <a:ext cx="18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0" name="Freeform 54"/>
            <p:cNvSpPr>
              <a:spLocks/>
            </p:cNvSpPr>
            <p:nvPr/>
          </p:nvSpPr>
          <p:spPr bwMode="auto">
            <a:xfrm>
              <a:off x="1340" y="2155"/>
              <a:ext cx="65" cy="109"/>
            </a:xfrm>
            <a:custGeom>
              <a:avLst/>
              <a:gdLst/>
              <a:ahLst/>
              <a:cxnLst>
                <a:cxn ang="0">
                  <a:pos x="129" y="216"/>
                </a:cxn>
                <a:cxn ang="0">
                  <a:pos x="129" y="54"/>
                </a:cxn>
                <a:cxn ang="0">
                  <a:pos x="68" y="0"/>
                </a:cxn>
                <a:cxn ang="0">
                  <a:pos x="0" y="54"/>
                </a:cxn>
                <a:cxn ang="0">
                  <a:pos x="0" y="216"/>
                </a:cxn>
                <a:cxn ang="0">
                  <a:pos x="129" y="216"/>
                </a:cxn>
              </a:cxnLst>
              <a:rect l="0" t="0" r="r" b="b"/>
              <a:pathLst>
                <a:path w="129" h="216">
                  <a:moveTo>
                    <a:pt x="129" y="216"/>
                  </a:moveTo>
                  <a:lnTo>
                    <a:pt x="129" y="54"/>
                  </a:lnTo>
                  <a:lnTo>
                    <a:pt x="68" y="0"/>
                  </a:lnTo>
                  <a:lnTo>
                    <a:pt x="0" y="54"/>
                  </a:lnTo>
                  <a:lnTo>
                    <a:pt x="0" y="216"/>
                  </a:lnTo>
                  <a:lnTo>
                    <a:pt x="129" y="21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1" name="Rectangle 55"/>
            <p:cNvSpPr>
              <a:spLocks noChangeArrowheads="1"/>
            </p:cNvSpPr>
            <p:nvPr/>
          </p:nvSpPr>
          <p:spPr bwMode="auto">
            <a:xfrm>
              <a:off x="1377" y="2190"/>
              <a:ext cx="17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2" name="Rectangle 56"/>
            <p:cNvSpPr>
              <a:spLocks noChangeArrowheads="1"/>
            </p:cNvSpPr>
            <p:nvPr/>
          </p:nvSpPr>
          <p:spPr bwMode="auto">
            <a:xfrm>
              <a:off x="1377" y="2224"/>
              <a:ext cx="17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3" name="Rectangle 57"/>
            <p:cNvSpPr>
              <a:spLocks noChangeArrowheads="1"/>
            </p:cNvSpPr>
            <p:nvPr/>
          </p:nvSpPr>
          <p:spPr bwMode="auto">
            <a:xfrm>
              <a:off x="1352" y="2190"/>
              <a:ext cx="18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4" name="Rectangle 58"/>
            <p:cNvSpPr>
              <a:spLocks noChangeArrowheads="1"/>
            </p:cNvSpPr>
            <p:nvPr/>
          </p:nvSpPr>
          <p:spPr bwMode="auto">
            <a:xfrm>
              <a:off x="1352" y="2224"/>
              <a:ext cx="18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5" name="Freeform 59"/>
            <p:cNvSpPr>
              <a:spLocks/>
            </p:cNvSpPr>
            <p:nvPr/>
          </p:nvSpPr>
          <p:spPr bwMode="auto">
            <a:xfrm>
              <a:off x="1156" y="2024"/>
              <a:ext cx="582" cy="582"/>
            </a:xfrm>
            <a:custGeom>
              <a:avLst/>
              <a:gdLst/>
              <a:ahLst/>
              <a:cxnLst>
                <a:cxn ang="0">
                  <a:pos x="1112" y="33"/>
                </a:cxn>
                <a:cxn ang="0">
                  <a:pos x="1088" y="17"/>
                </a:cxn>
                <a:cxn ang="0">
                  <a:pos x="1062" y="6"/>
                </a:cxn>
                <a:cxn ang="0">
                  <a:pos x="1035" y="1"/>
                </a:cxn>
                <a:cxn ang="0">
                  <a:pos x="144" y="0"/>
                </a:cxn>
                <a:cxn ang="0">
                  <a:pos x="88" y="12"/>
                </a:cxn>
                <a:cxn ang="0">
                  <a:pos x="43" y="43"/>
                </a:cxn>
                <a:cxn ang="0">
                  <a:pos x="12" y="88"/>
                </a:cxn>
                <a:cxn ang="0">
                  <a:pos x="0" y="144"/>
                </a:cxn>
                <a:cxn ang="0">
                  <a:pos x="69" y="552"/>
                </a:cxn>
                <a:cxn ang="0">
                  <a:pos x="70" y="129"/>
                </a:cxn>
                <a:cxn ang="0">
                  <a:pos x="82" y="103"/>
                </a:cxn>
                <a:cxn ang="0">
                  <a:pos x="97" y="85"/>
                </a:cxn>
                <a:cxn ang="0">
                  <a:pos x="108" y="77"/>
                </a:cxn>
                <a:cxn ang="0">
                  <a:pos x="122" y="73"/>
                </a:cxn>
                <a:cxn ang="0">
                  <a:pos x="136" y="69"/>
                </a:cxn>
                <a:cxn ang="0">
                  <a:pos x="1021" y="69"/>
                </a:cxn>
                <a:cxn ang="0">
                  <a:pos x="1036" y="70"/>
                </a:cxn>
                <a:cxn ang="0">
                  <a:pos x="1050" y="75"/>
                </a:cxn>
                <a:cxn ang="0">
                  <a:pos x="1062" y="82"/>
                </a:cxn>
                <a:cxn ang="0">
                  <a:pos x="1074" y="91"/>
                </a:cxn>
                <a:cxn ang="0">
                  <a:pos x="1090" y="115"/>
                </a:cxn>
                <a:cxn ang="0">
                  <a:pos x="1096" y="144"/>
                </a:cxn>
                <a:cxn ang="0">
                  <a:pos x="1095" y="1036"/>
                </a:cxn>
                <a:cxn ang="0">
                  <a:pos x="1083" y="1063"/>
                </a:cxn>
                <a:cxn ang="0">
                  <a:pos x="1062" y="1083"/>
                </a:cxn>
                <a:cxn ang="0">
                  <a:pos x="1036" y="1095"/>
                </a:cxn>
                <a:cxn ang="0">
                  <a:pos x="144" y="1096"/>
                </a:cxn>
                <a:cxn ang="0">
                  <a:pos x="129" y="1095"/>
                </a:cxn>
                <a:cxn ang="0">
                  <a:pos x="115" y="1090"/>
                </a:cxn>
                <a:cxn ang="0">
                  <a:pos x="103" y="1083"/>
                </a:cxn>
                <a:cxn ang="0">
                  <a:pos x="91" y="1074"/>
                </a:cxn>
                <a:cxn ang="0">
                  <a:pos x="75" y="1050"/>
                </a:cxn>
                <a:cxn ang="0">
                  <a:pos x="69" y="1021"/>
                </a:cxn>
                <a:cxn ang="0">
                  <a:pos x="0" y="552"/>
                </a:cxn>
                <a:cxn ang="0">
                  <a:pos x="1" y="1035"/>
                </a:cxn>
                <a:cxn ang="0">
                  <a:pos x="6" y="1063"/>
                </a:cxn>
                <a:cxn ang="0">
                  <a:pos x="17" y="1088"/>
                </a:cxn>
                <a:cxn ang="0">
                  <a:pos x="33" y="1112"/>
                </a:cxn>
                <a:cxn ang="0">
                  <a:pos x="53" y="1132"/>
                </a:cxn>
                <a:cxn ang="0">
                  <a:pos x="76" y="1147"/>
                </a:cxn>
                <a:cxn ang="0">
                  <a:pos x="103" y="1158"/>
                </a:cxn>
                <a:cxn ang="0">
                  <a:pos x="130" y="1163"/>
                </a:cxn>
                <a:cxn ang="0">
                  <a:pos x="1021" y="1164"/>
                </a:cxn>
                <a:cxn ang="0">
                  <a:pos x="1049" y="1162"/>
                </a:cxn>
                <a:cxn ang="0">
                  <a:pos x="1075" y="1154"/>
                </a:cxn>
                <a:cxn ang="0">
                  <a:pos x="1101" y="1140"/>
                </a:cxn>
                <a:cxn ang="0">
                  <a:pos x="1122" y="1123"/>
                </a:cxn>
                <a:cxn ang="0">
                  <a:pos x="1140" y="1101"/>
                </a:cxn>
                <a:cxn ang="0">
                  <a:pos x="1154" y="1075"/>
                </a:cxn>
                <a:cxn ang="0">
                  <a:pos x="1162" y="1049"/>
                </a:cxn>
                <a:cxn ang="0">
                  <a:pos x="1164" y="1021"/>
                </a:cxn>
                <a:cxn ang="0">
                  <a:pos x="1163" y="130"/>
                </a:cxn>
                <a:cxn ang="0">
                  <a:pos x="1158" y="103"/>
                </a:cxn>
                <a:cxn ang="0">
                  <a:pos x="1147" y="76"/>
                </a:cxn>
                <a:cxn ang="0">
                  <a:pos x="1132" y="53"/>
                </a:cxn>
              </a:cxnLst>
              <a:rect l="0" t="0" r="r" b="b"/>
              <a:pathLst>
                <a:path w="1164" h="1164">
                  <a:moveTo>
                    <a:pt x="1122" y="43"/>
                  </a:moveTo>
                  <a:lnTo>
                    <a:pt x="1112" y="33"/>
                  </a:lnTo>
                  <a:lnTo>
                    <a:pt x="1101" y="24"/>
                  </a:lnTo>
                  <a:lnTo>
                    <a:pt x="1088" y="17"/>
                  </a:lnTo>
                  <a:lnTo>
                    <a:pt x="1075" y="10"/>
                  </a:lnTo>
                  <a:lnTo>
                    <a:pt x="1062" y="6"/>
                  </a:lnTo>
                  <a:lnTo>
                    <a:pt x="1049" y="2"/>
                  </a:lnTo>
                  <a:lnTo>
                    <a:pt x="1035" y="1"/>
                  </a:lnTo>
                  <a:lnTo>
                    <a:pt x="1021" y="0"/>
                  </a:lnTo>
                  <a:lnTo>
                    <a:pt x="144" y="0"/>
                  </a:lnTo>
                  <a:lnTo>
                    <a:pt x="115" y="3"/>
                  </a:lnTo>
                  <a:lnTo>
                    <a:pt x="88" y="12"/>
                  </a:lnTo>
                  <a:lnTo>
                    <a:pt x="63" y="24"/>
                  </a:lnTo>
                  <a:lnTo>
                    <a:pt x="43" y="43"/>
                  </a:lnTo>
                  <a:lnTo>
                    <a:pt x="24" y="63"/>
                  </a:lnTo>
                  <a:lnTo>
                    <a:pt x="12" y="88"/>
                  </a:lnTo>
                  <a:lnTo>
                    <a:pt x="3" y="115"/>
                  </a:lnTo>
                  <a:lnTo>
                    <a:pt x="0" y="144"/>
                  </a:lnTo>
                  <a:lnTo>
                    <a:pt x="0" y="552"/>
                  </a:lnTo>
                  <a:lnTo>
                    <a:pt x="69" y="552"/>
                  </a:lnTo>
                  <a:lnTo>
                    <a:pt x="69" y="144"/>
                  </a:lnTo>
                  <a:lnTo>
                    <a:pt x="70" y="129"/>
                  </a:lnTo>
                  <a:lnTo>
                    <a:pt x="75" y="115"/>
                  </a:lnTo>
                  <a:lnTo>
                    <a:pt x="82" y="103"/>
                  </a:lnTo>
                  <a:lnTo>
                    <a:pt x="91" y="91"/>
                  </a:lnTo>
                  <a:lnTo>
                    <a:pt x="97" y="85"/>
                  </a:lnTo>
                  <a:lnTo>
                    <a:pt x="103" y="82"/>
                  </a:lnTo>
                  <a:lnTo>
                    <a:pt x="108" y="77"/>
                  </a:lnTo>
                  <a:lnTo>
                    <a:pt x="115" y="75"/>
                  </a:lnTo>
                  <a:lnTo>
                    <a:pt x="122" y="73"/>
                  </a:lnTo>
                  <a:lnTo>
                    <a:pt x="129" y="70"/>
                  </a:lnTo>
                  <a:lnTo>
                    <a:pt x="136" y="69"/>
                  </a:lnTo>
                  <a:lnTo>
                    <a:pt x="144" y="69"/>
                  </a:lnTo>
                  <a:lnTo>
                    <a:pt x="1021" y="69"/>
                  </a:lnTo>
                  <a:lnTo>
                    <a:pt x="1028" y="69"/>
                  </a:lnTo>
                  <a:lnTo>
                    <a:pt x="1036" y="70"/>
                  </a:lnTo>
                  <a:lnTo>
                    <a:pt x="1043" y="73"/>
                  </a:lnTo>
                  <a:lnTo>
                    <a:pt x="1050" y="75"/>
                  </a:lnTo>
                  <a:lnTo>
                    <a:pt x="1057" y="77"/>
                  </a:lnTo>
                  <a:lnTo>
                    <a:pt x="1062" y="82"/>
                  </a:lnTo>
                  <a:lnTo>
                    <a:pt x="1068" y="85"/>
                  </a:lnTo>
                  <a:lnTo>
                    <a:pt x="1074" y="91"/>
                  </a:lnTo>
                  <a:lnTo>
                    <a:pt x="1083" y="103"/>
                  </a:lnTo>
                  <a:lnTo>
                    <a:pt x="1090" y="115"/>
                  </a:lnTo>
                  <a:lnTo>
                    <a:pt x="1095" y="129"/>
                  </a:lnTo>
                  <a:lnTo>
                    <a:pt x="1096" y="144"/>
                  </a:lnTo>
                  <a:lnTo>
                    <a:pt x="1096" y="1021"/>
                  </a:lnTo>
                  <a:lnTo>
                    <a:pt x="1095" y="1036"/>
                  </a:lnTo>
                  <a:lnTo>
                    <a:pt x="1090" y="1050"/>
                  </a:lnTo>
                  <a:lnTo>
                    <a:pt x="1083" y="1063"/>
                  </a:lnTo>
                  <a:lnTo>
                    <a:pt x="1074" y="1074"/>
                  </a:lnTo>
                  <a:lnTo>
                    <a:pt x="1062" y="1083"/>
                  </a:lnTo>
                  <a:lnTo>
                    <a:pt x="1050" y="1090"/>
                  </a:lnTo>
                  <a:lnTo>
                    <a:pt x="1036" y="1095"/>
                  </a:lnTo>
                  <a:lnTo>
                    <a:pt x="1021" y="1096"/>
                  </a:lnTo>
                  <a:lnTo>
                    <a:pt x="144" y="1096"/>
                  </a:lnTo>
                  <a:lnTo>
                    <a:pt x="136" y="1096"/>
                  </a:lnTo>
                  <a:lnTo>
                    <a:pt x="129" y="1095"/>
                  </a:lnTo>
                  <a:lnTo>
                    <a:pt x="122" y="1093"/>
                  </a:lnTo>
                  <a:lnTo>
                    <a:pt x="115" y="1090"/>
                  </a:lnTo>
                  <a:lnTo>
                    <a:pt x="108" y="1087"/>
                  </a:lnTo>
                  <a:lnTo>
                    <a:pt x="103" y="1083"/>
                  </a:lnTo>
                  <a:lnTo>
                    <a:pt x="97" y="1079"/>
                  </a:lnTo>
                  <a:lnTo>
                    <a:pt x="91" y="1074"/>
                  </a:lnTo>
                  <a:lnTo>
                    <a:pt x="82" y="1063"/>
                  </a:lnTo>
                  <a:lnTo>
                    <a:pt x="75" y="1050"/>
                  </a:lnTo>
                  <a:lnTo>
                    <a:pt x="70" y="1036"/>
                  </a:lnTo>
                  <a:lnTo>
                    <a:pt x="69" y="1021"/>
                  </a:lnTo>
                  <a:lnTo>
                    <a:pt x="69" y="552"/>
                  </a:lnTo>
                  <a:lnTo>
                    <a:pt x="0" y="552"/>
                  </a:lnTo>
                  <a:lnTo>
                    <a:pt x="0" y="1021"/>
                  </a:lnTo>
                  <a:lnTo>
                    <a:pt x="1" y="1035"/>
                  </a:lnTo>
                  <a:lnTo>
                    <a:pt x="2" y="1049"/>
                  </a:lnTo>
                  <a:lnTo>
                    <a:pt x="6" y="1063"/>
                  </a:lnTo>
                  <a:lnTo>
                    <a:pt x="12" y="1075"/>
                  </a:lnTo>
                  <a:lnTo>
                    <a:pt x="17" y="1088"/>
                  </a:lnTo>
                  <a:lnTo>
                    <a:pt x="24" y="1101"/>
                  </a:lnTo>
                  <a:lnTo>
                    <a:pt x="33" y="1112"/>
                  </a:lnTo>
                  <a:lnTo>
                    <a:pt x="43" y="1123"/>
                  </a:lnTo>
                  <a:lnTo>
                    <a:pt x="53" y="1132"/>
                  </a:lnTo>
                  <a:lnTo>
                    <a:pt x="65" y="1140"/>
                  </a:lnTo>
                  <a:lnTo>
                    <a:pt x="76" y="1147"/>
                  </a:lnTo>
                  <a:lnTo>
                    <a:pt x="89" y="1154"/>
                  </a:lnTo>
                  <a:lnTo>
                    <a:pt x="103" y="1158"/>
                  </a:lnTo>
                  <a:lnTo>
                    <a:pt x="117" y="1162"/>
                  </a:lnTo>
                  <a:lnTo>
                    <a:pt x="130" y="1163"/>
                  </a:lnTo>
                  <a:lnTo>
                    <a:pt x="144" y="1164"/>
                  </a:lnTo>
                  <a:lnTo>
                    <a:pt x="1021" y="1164"/>
                  </a:lnTo>
                  <a:lnTo>
                    <a:pt x="1035" y="1163"/>
                  </a:lnTo>
                  <a:lnTo>
                    <a:pt x="1049" y="1162"/>
                  </a:lnTo>
                  <a:lnTo>
                    <a:pt x="1062" y="1158"/>
                  </a:lnTo>
                  <a:lnTo>
                    <a:pt x="1075" y="1154"/>
                  </a:lnTo>
                  <a:lnTo>
                    <a:pt x="1088" y="1147"/>
                  </a:lnTo>
                  <a:lnTo>
                    <a:pt x="1101" y="1140"/>
                  </a:lnTo>
                  <a:lnTo>
                    <a:pt x="1112" y="1132"/>
                  </a:lnTo>
                  <a:lnTo>
                    <a:pt x="1122" y="1123"/>
                  </a:lnTo>
                  <a:lnTo>
                    <a:pt x="1132" y="1112"/>
                  </a:lnTo>
                  <a:lnTo>
                    <a:pt x="1140" y="1101"/>
                  </a:lnTo>
                  <a:lnTo>
                    <a:pt x="1147" y="1088"/>
                  </a:lnTo>
                  <a:lnTo>
                    <a:pt x="1154" y="1075"/>
                  </a:lnTo>
                  <a:lnTo>
                    <a:pt x="1158" y="1063"/>
                  </a:lnTo>
                  <a:lnTo>
                    <a:pt x="1162" y="1049"/>
                  </a:lnTo>
                  <a:lnTo>
                    <a:pt x="1163" y="1035"/>
                  </a:lnTo>
                  <a:lnTo>
                    <a:pt x="1164" y="1021"/>
                  </a:lnTo>
                  <a:lnTo>
                    <a:pt x="1164" y="144"/>
                  </a:lnTo>
                  <a:lnTo>
                    <a:pt x="1163" y="130"/>
                  </a:lnTo>
                  <a:lnTo>
                    <a:pt x="1162" y="116"/>
                  </a:lnTo>
                  <a:lnTo>
                    <a:pt x="1158" y="103"/>
                  </a:lnTo>
                  <a:lnTo>
                    <a:pt x="1154" y="89"/>
                  </a:lnTo>
                  <a:lnTo>
                    <a:pt x="1147" y="76"/>
                  </a:lnTo>
                  <a:lnTo>
                    <a:pt x="1140" y="65"/>
                  </a:lnTo>
                  <a:lnTo>
                    <a:pt x="1132" y="53"/>
                  </a:lnTo>
                  <a:lnTo>
                    <a:pt x="1122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0" name="Group 5"/>
          <p:cNvGrpSpPr>
            <a:grpSpLocks noChangeAspect="1"/>
          </p:cNvGrpSpPr>
          <p:nvPr/>
        </p:nvGrpSpPr>
        <p:grpSpPr bwMode="auto">
          <a:xfrm>
            <a:off x="2411760" y="4725144"/>
            <a:ext cx="923925" cy="923925"/>
            <a:chOff x="1156" y="2024"/>
            <a:chExt cx="582" cy="582"/>
          </a:xfrm>
        </p:grpSpPr>
        <p:sp>
          <p:nvSpPr>
            <p:cNvPr id="237" name="AutoShape 4"/>
            <p:cNvSpPr>
              <a:spLocks noChangeAspect="1" noChangeArrowheads="1" noTextEdit="1"/>
            </p:cNvSpPr>
            <p:nvPr/>
          </p:nvSpPr>
          <p:spPr bwMode="auto">
            <a:xfrm>
              <a:off x="1156" y="2024"/>
              <a:ext cx="582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8" name="Freeform 6"/>
            <p:cNvSpPr>
              <a:spLocks/>
            </p:cNvSpPr>
            <p:nvPr/>
          </p:nvSpPr>
          <p:spPr bwMode="auto">
            <a:xfrm>
              <a:off x="1183" y="2049"/>
              <a:ext cx="540" cy="542"/>
            </a:xfrm>
            <a:custGeom>
              <a:avLst/>
              <a:gdLst/>
              <a:ahLst/>
              <a:cxnLst>
                <a:cxn ang="0">
                  <a:pos x="971" y="1084"/>
                </a:cxn>
                <a:cxn ang="0">
                  <a:pos x="993" y="1082"/>
                </a:cxn>
                <a:cxn ang="0">
                  <a:pos x="1014" y="1075"/>
                </a:cxn>
                <a:cxn ang="0">
                  <a:pos x="1033" y="1066"/>
                </a:cxn>
                <a:cxn ang="0">
                  <a:pos x="1049" y="1052"/>
                </a:cxn>
                <a:cxn ang="0">
                  <a:pos x="1063" y="1036"/>
                </a:cxn>
                <a:cxn ang="0">
                  <a:pos x="1072" y="1017"/>
                </a:cxn>
                <a:cxn ang="0">
                  <a:pos x="1079" y="996"/>
                </a:cxn>
                <a:cxn ang="0">
                  <a:pos x="1081" y="975"/>
                </a:cxn>
                <a:cxn ang="0">
                  <a:pos x="1081" y="109"/>
                </a:cxn>
                <a:cxn ang="0">
                  <a:pos x="1079" y="87"/>
                </a:cxn>
                <a:cxn ang="0">
                  <a:pos x="1072" y="66"/>
                </a:cxn>
                <a:cxn ang="0">
                  <a:pos x="1063" y="48"/>
                </a:cxn>
                <a:cxn ang="0">
                  <a:pos x="1049" y="32"/>
                </a:cxn>
                <a:cxn ang="0">
                  <a:pos x="1033" y="18"/>
                </a:cxn>
                <a:cxn ang="0">
                  <a:pos x="1014" y="9"/>
                </a:cxn>
                <a:cxn ang="0">
                  <a:pos x="993" y="2"/>
                </a:cxn>
                <a:cxn ang="0">
                  <a:pos x="971" y="0"/>
                </a:cxn>
                <a:cxn ang="0">
                  <a:pos x="110" y="0"/>
                </a:cxn>
                <a:cxn ang="0">
                  <a:pos x="88" y="2"/>
                </a:cxn>
                <a:cxn ang="0">
                  <a:pos x="67" y="9"/>
                </a:cxn>
                <a:cxn ang="0">
                  <a:pos x="49" y="18"/>
                </a:cxn>
                <a:cxn ang="0">
                  <a:pos x="32" y="32"/>
                </a:cxn>
                <a:cxn ang="0">
                  <a:pos x="19" y="48"/>
                </a:cxn>
                <a:cxn ang="0">
                  <a:pos x="9" y="66"/>
                </a:cxn>
                <a:cxn ang="0">
                  <a:pos x="2" y="87"/>
                </a:cxn>
                <a:cxn ang="0">
                  <a:pos x="0" y="109"/>
                </a:cxn>
                <a:cxn ang="0">
                  <a:pos x="0" y="975"/>
                </a:cxn>
                <a:cxn ang="0">
                  <a:pos x="2" y="996"/>
                </a:cxn>
                <a:cxn ang="0">
                  <a:pos x="9" y="1017"/>
                </a:cxn>
                <a:cxn ang="0">
                  <a:pos x="19" y="1036"/>
                </a:cxn>
                <a:cxn ang="0">
                  <a:pos x="32" y="1052"/>
                </a:cxn>
                <a:cxn ang="0">
                  <a:pos x="49" y="1066"/>
                </a:cxn>
                <a:cxn ang="0">
                  <a:pos x="67" y="1075"/>
                </a:cxn>
                <a:cxn ang="0">
                  <a:pos x="88" y="1082"/>
                </a:cxn>
                <a:cxn ang="0">
                  <a:pos x="110" y="1084"/>
                </a:cxn>
                <a:cxn ang="0">
                  <a:pos x="971" y="1084"/>
                </a:cxn>
              </a:cxnLst>
              <a:rect l="0" t="0" r="r" b="b"/>
              <a:pathLst>
                <a:path w="1081" h="1084">
                  <a:moveTo>
                    <a:pt x="971" y="1084"/>
                  </a:moveTo>
                  <a:lnTo>
                    <a:pt x="993" y="1082"/>
                  </a:lnTo>
                  <a:lnTo>
                    <a:pt x="1014" y="1075"/>
                  </a:lnTo>
                  <a:lnTo>
                    <a:pt x="1033" y="1066"/>
                  </a:lnTo>
                  <a:lnTo>
                    <a:pt x="1049" y="1052"/>
                  </a:lnTo>
                  <a:lnTo>
                    <a:pt x="1063" y="1036"/>
                  </a:lnTo>
                  <a:lnTo>
                    <a:pt x="1072" y="1017"/>
                  </a:lnTo>
                  <a:lnTo>
                    <a:pt x="1079" y="996"/>
                  </a:lnTo>
                  <a:lnTo>
                    <a:pt x="1081" y="975"/>
                  </a:lnTo>
                  <a:lnTo>
                    <a:pt x="1081" y="109"/>
                  </a:lnTo>
                  <a:lnTo>
                    <a:pt x="1079" y="87"/>
                  </a:lnTo>
                  <a:lnTo>
                    <a:pt x="1072" y="66"/>
                  </a:lnTo>
                  <a:lnTo>
                    <a:pt x="1063" y="48"/>
                  </a:lnTo>
                  <a:lnTo>
                    <a:pt x="1049" y="32"/>
                  </a:lnTo>
                  <a:lnTo>
                    <a:pt x="1033" y="18"/>
                  </a:lnTo>
                  <a:lnTo>
                    <a:pt x="1014" y="9"/>
                  </a:lnTo>
                  <a:lnTo>
                    <a:pt x="993" y="2"/>
                  </a:lnTo>
                  <a:lnTo>
                    <a:pt x="971" y="0"/>
                  </a:lnTo>
                  <a:lnTo>
                    <a:pt x="110" y="0"/>
                  </a:lnTo>
                  <a:lnTo>
                    <a:pt x="88" y="2"/>
                  </a:lnTo>
                  <a:lnTo>
                    <a:pt x="67" y="9"/>
                  </a:lnTo>
                  <a:lnTo>
                    <a:pt x="49" y="18"/>
                  </a:lnTo>
                  <a:lnTo>
                    <a:pt x="32" y="32"/>
                  </a:lnTo>
                  <a:lnTo>
                    <a:pt x="19" y="48"/>
                  </a:lnTo>
                  <a:lnTo>
                    <a:pt x="9" y="66"/>
                  </a:lnTo>
                  <a:lnTo>
                    <a:pt x="2" y="87"/>
                  </a:lnTo>
                  <a:lnTo>
                    <a:pt x="0" y="109"/>
                  </a:lnTo>
                  <a:lnTo>
                    <a:pt x="0" y="975"/>
                  </a:lnTo>
                  <a:lnTo>
                    <a:pt x="2" y="996"/>
                  </a:lnTo>
                  <a:lnTo>
                    <a:pt x="9" y="1017"/>
                  </a:lnTo>
                  <a:lnTo>
                    <a:pt x="19" y="1036"/>
                  </a:lnTo>
                  <a:lnTo>
                    <a:pt x="32" y="1052"/>
                  </a:lnTo>
                  <a:lnTo>
                    <a:pt x="49" y="1066"/>
                  </a:lnTo>
                  <a:lnTo>
                    <a:pt x="67" y="1075"/>
                  </a:lnTo>
                  <a:lnTo>
                    <a:pt x="88" y="1082"/>
                  </a:lnTo>
                  <a:lnTo>
                    <a:pt x="110" y="1084"/>
                  </a:lnTo>
                  <a:lnTo>
                    <a:pt x="971" y="1084"/>
                  </a:lnTo>
                  <a:close/>
                </a:path>
              </a:pathLst>
            </a:custGeom>
            <a:gradFill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5400000" scaled="0"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9" name="Freeform 7"/>
            <p:cNvSpPr>
              <a:spLocks/>
            </p:cNvSpPr>
            <p:nvPr/>
          </p:nvSpPr>
          <p:spPr bwMode="auto">
            <a:xfrm>
              <a:off x="1233" y="2106"/>
              <a:ext cx="433" cy="361"/>
            </a:xfrm>
            <a:custGeom>
              <a:avLst/>
              <a:gdLst/>
              <a:ahLst/>
              <a:cxnLst>
                <a:cxn ang="0">
                  <a:pos x="705" y="0"/>
                </a:cxn>
                <a:cxn ang="0">
                  <a:pos x="147" y="0"/>
                </a:cxn>
                <a:cxn ang="0">
                  <a:pos x="0" y="299"/>
                </a:cxn>
                <a:cxn ang="0">
                  <a:pos x="100" y="299"/>
                </a:cxn>
                <a:cxn ang="0">
                  <a:pos x="100" y="718"/>
                </a:cxn>
                <a:cxn ang="0">
                  <a:pos x="756" y="721"/>
                </a:cxn>
                <a:cxn ang="0">
                  <a:pos x="756" y="299"/>
                </a:cxn>
                <a:cxn ang="0">
                  <a:pos x="867" y="299"/>
                </a:cxn>
                <a:cxn ang="0">
                  <a:pos x="705" y="0"/>
                </a:cxn>
              </a:cxnLst>
              <a:rect l="0" t="0" r="r" b="b"/>
              <a:pathLst>
                <a:path w="867" h="721">
                  <a:moveTo>
                    <a:pt x="705" y="0"/>
                  </a:moveTo>
                  <a:lnTo>
                    <a:pt x="147" y="0"/>
                  </a:lnTo>
                  <a:lnTo>
                    <a:pt x="0" y="299"/>
                  </a:lnTo>
                  <a:lnTo>
                    <a:pt x="100" y="299"/>
                  </a:lnTo>
                  <a:lnTo>
                    <a:pt x="100" y="718"/>
                  </a:lnTo>
                  <a:lnTo>
                    <a:pt x="756" y="721"/>
                  </a:lnTo>
                  <a:lnTo>
                    <a:pt x="756" y="299"/>
                  </a:lnTo>
                  <a:lnTo>
                    <a:pt x="867" y="299"/>
                  </a:lnTo>
                  <a:lnTo>
                    <a:pt x="70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FF0000"/>
                </a:solidFill>
              </a:endParaRPr>
            </a:p>
          </p:txBody>
        </p:sp>
        <p:sp>
          <p:nvSpPr>
            <p:cNvPr id="240" name="Rectangle 8"/>
            <p:cNvSpPr>
              <a:spLocks noChangeArrowheads="1"/>
            </p:cNvSpPr>
            <p:nvPr/>
          </p:nvSpPr>
          <p:spPr bwMode="auto">
            <a:xfrm>
              <a:off x="1184" y="2463"/>
              <a:ext cx="533" cy="9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1" name="Rectangle 9"/>
            <p:cNvSpPr>
              <a:spLocks noChangeArrowheads="1"/>
            </p:cNvSpPr>
            <p:nvPr/>
          </p:nvSpPr>
          <p:spPr bwMode="auto">
            <a:xfrm>
              <a:off x="1182" y="2488"/>
              <a:ext cx="549" cy="7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2" name="Rectangle 10"/>
            <p:cNvSpPr>
              <a:spLocks noChangeArrowheads="1"/>
            </p:cNvSpPr>
            <p:nvPr/>
          </p:nvSpPr>
          <p:spPr bwMode="auto">
            <a:xfrm>
              <a:off x="1351" y="2342"/>
              <a:ext cx="20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3" name="Rectangle 11"/>
            <p:cNvSpPr>
              <a:spLocks noChangeArrowheads="1"/>
            </p:cNvSpPr>
            <p:nvPr/>
          </p:nvSpPr>
          <p:spPr bwMode="auto">
            <a:xfrm>
              <a:off x="1351" y="2380"/>
              <a:ext cx="20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4" name="Rectangle 12"/>
            <p:cNvSpPr>
              <a:spLocks noChangeArrowheads="1"/>
            </p:cNvSpPr>
            <p:nvPr/>
          </p:nvSpPr>
          <p:spPr bwMode="auto">
            <a:xfrm>
              <a:off x="1323" y="2342"/>
              <a:ext cx="20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5" name="Rectangle 13"/>
            <p:cNvSpPr>
              <a:spLocks noChangeArrowheads="1"/>
            </p:cNvSpPr>
            <p:nvPr/>
          </p:nvSpPr>
          <p:spPr bwMode="auto">
            <a:xfrm>
              <a:off x="1323" y="2380"/>
              <a:ext cx="20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6" name="Rectangle 14"/>
            <p:cNvSpPr>
              <a:spLocks noChangeArrowheads="1"/>
            </p:cNvSpPr>
            <p:nvPr/>
          </p:nvSpPr>
          <p:spPr bwMode="auto">
            <a:xfrm>
              <a:off x="1548" y="2342"/>
              <a:ext cx="20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7" name="Rectangle 15"/>
            <p:cNvSpPr>
              <a:spLocks noChangeArrowheads="1"/>
            </p:cNvSpPr>
            <p:nvPr/>
          </p:nvSpPr>
          <p:spPr bwMode="auto">
            <a:xfrm>
              <a:off x="1548" y="2380"/>
              <a:ext cx="20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8" name="Rectangle 16"/>
            <p:cNvSpPr>
              <a:spLocks noChangeArrowheads="1"/>
            </p:cNvSpPr>
            <p:nvPr/>
          </p:nvSpPr>
          <p:spPr bwMode="auto">
            <a:xfrm>
              <a:off x="1519" y="2342"/>
              <a:ext cx="21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9" name="Rectangle 17"/>
            <p:cNvSpPr>
              <a:spLocks noChangeArrowheads="1"/>
            </p:cNvSpPr>
            <p:nvPr/>
          </p:nvSpPr>
          <p:spPr bwMode="auto">
            <a:xfrm>
              <a:off x="1519" y="2380"/>
              <a:ext cx="21" cy="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0" name="Rectangle 18"/>
            <p:cNvSpPr>
              <a:spLocks noChangeArrowheads="1"/>
            </p:cNvSpPr>
            <p:nvPr/>
          </p:nvSpPr>
          <p:spPr bwMode="auto">
            <a:xfrm>
              <a:off x="1328" y="2080"/>
              <a:ext cx="40" cy="1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1" name="Rectangle 19"/>
            <p:cNvSpPr>
              <a:spLocks noChangeArrowheads="1"/>
            </p:cNvSpPr>
            <p:nvPr/>
          </p:nvSpPr>
          <p:spPr bwMode="auto">
            <a:xfrm>
              <a:off x="1320" y="2072"/>
              <a:ext cx="54" cy="1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2" name="Rectangle 20"/>
            <p:cNvSpPr>
              <a:spLocks noChangeArrowheads="1"/>
            </p:cNvSpPr>
            <p:nvPr/>
          </p:nvSpPr>
          <p:spPr bwMode="auto">
            <a:xfrm>
              <a:off x="1410" y="2351"/>
              <a:ext cx="70" cy="11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3" name="Rectangle 21"/>
            <p:cNvSpPr>
              <a:spLocks noChangeArrowheads="1"/>
            </p:cNvSpPr>
            <p:nvPr/>
          </p:nvSpPr>
          <p:spPr bwMode="auto">
            <a:xfrm>
              <a:off x="1424" y="2365"/>
              <a:ext cx="40" cy="38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4" name="Freeform 22"/>
            <p:cNvSpPr>
              <a:spLocks/>
            </p:cNvSpPr>
            <p:nvPr/>
          </p:nvSpPr>
          <p:spPr bwMode="auto">
            <a:xfrm>
              <a:off x="1453" y="2420"/>
              <a:ext cx="16" cy="15"/>
            </a:xfrm>
            <a:custGeom>
              <a:avLst/>
              <a:gdLst/>
              <a:ahLst/>
              <a:cxnLst>
                <a:cxn ang="0">
                  <a:pos x="16" y="31"/>
                </a:cxn>
                <a:cxn ang="0">
                  <a:pos x="22" y="30"/>
                </a:cxn>
                <a:cxn ang="0">
                  <a:pos x="27" y="26"/>
                </a:cxn>
                <a:cxn ang="0">
                  <a:pos x="30" y="22"/>
                </a:cxn>
                <a:cxn ang="0">
                  <a:pos x="31" y="16"/>
                </a:cxn>
                <a:cxn ang="0">
                  <a:pos x="30" y="9"/>
                </a:cxn>
                <a:cxn ang="0">
                  <a:pos x="27" y="4"/>
                </a:cxn>
                <a:cxn ang="0">
                  <a:pos x="22" y="1"/>
                </a:cxn>
                <a:cxn ang="0">
                  <a:pos x="16" y="0"/>
                </a:cxn>
                <a:cxn ang="0">
                  <a:pos x="9" y="1"/>
                </a:cxn>
                <a:cxn ang="0">
                  <a:pos x="5" y="4"/>
                </a:cxn>
                <a:cxn ang="0">
                  <a:pos x="1" y="9"/>
                </a:cxn>
                <a:cxn ang="0">
                  <a:pos x="0" y="16"/>
                </a:cxn>
                <a:cxn ang="0">
                  <a:pos x="1" y="22"/>
                </a:cxn>
                <a:cxn ang="0">
                  <a:pos x="5" y="26"/>
                </a:cxn>
                <a:cxn ang="0">
                  <a:pos x="9" y="30"/>
                </a:cxn>
                <a:cxn ang="0">
                  <a:pos x="16" y="31"/>
                </a:cxn>
              </a:cxnLst>
              <a:rect l="0" t="0" r="r" b="b"/>
              <a:pathLst>
                <a:path w="31" h="31">
                  <a:moveTo>
                    <a:pt x="16" y="31"/>
                  </a:moveTo>
                  <a:lnTo>
                    <a:pt x="22" y="30"/>
                  </a:lnTo>
                  <a:lnTo>
                    <a:pt x="27" y="26"/>
                  </a:lnTo>
                  <a:lnTo>
                    <a:pt x="30" y="22"/>
                  </a:lnTo>
                  <a:lnTo>
                    <a:pt x="31" y="16"/>
                  </a:lnTo>
                  <a:lnTo>
                    <a:pt x="30" y="9"/>
                  </a:lnTo>
                  <a:lnTo>
                    <a:pt x="27" y="4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9" y="1"/>
                  </a:lnTo>
                  <a:lnTo>
                    <a:pt x="5" y="4"/>
                  </a:lnTo>
                  <a:lnTo>
                    <a:pt x="1" y="9"/>
                  </a:lnTo>
                  <a:lnTo>
                    <a:pt x="0" y="16"/>
                  </a:lnTo>
                  <a:lnTo>
                    <a:pt x="1" y="22"/>
                  </a:lnTo>
                  <a:lnTo>
                    <a:pt x="5" y="26"/>
                  </a:lnTo>
                  <a:lnTo>
                    <a:pt x="9" y="30"/>
                  </a:lnTo>
                  <a:lnTo>
                    <a:pt x="16" y="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5" name="Freeform 23"/>
            <p:cNvSpPr>
              <a:spLocks/>
            </p:cNvSpPr>
            <p:nvPr/>
          </p:nvSpPr>
          <p:spPr bwMode="auto">
            <a:xfrm>
              <a:off x="1203" y="2356"/>
              <a:ext cx="68" cy="115"/>
            </a:xfrm>
            <a:custGeom>
              <a:avLst/>
              <a:gdLst/>
              <a:ahLst/>
              <a:cxnLst>
                <a:cxn ang="0">
                  <a:pos x="136" y="68"/>
                </a:cxn>
                <a:cxn ang="0">
                  <a:pos x="135" y="54"/>
                </a:cxn>
                <a:cxn ang="0">
                  <a:pos x="130" y="41"/>
                </a:cxn>
                <a:cxn ang="0">
                  <a:pos x="124" y="30"/>
                </a:cxn>
                <a:cxn ang="0">
                  <a:pos x="116" y="20"/>
                </a:cxn>
                <a:cxn ang="0">
                  <a:pos x="106" y="12"/>
                </a:cxn>
                <a:cxn ang="0">
                  <a:pos x="94" y="6"/>
                </a:cxn>
                <a:cxn ang="0">
                  <a:pos x="82" y="1"/>
                </a:cxn>
                <a:cxn ang="0">
                  <a:pos x="68" y="0"/>
                </a:cxn>
                <a:cxn ang="0">
                  <a:pos x="54" y="1"/>
                </a:cxn>
                <a:cxn ang="0">
                  <a:pos x="41" y="6"/>
                </a:cxn>
                <a:cxn ang="0">
                  <a:pos x="30" y="12"/>
                </a:cxn>
                <a:cxn ang="0">
                  <a:pos x="20" y="20"/>
                </a:cxn>
                <a:cxn ang="0">
                  <a:pos x="11" y="30"/>
                </a:cxn>
                <a:cxn ang="0">
                  <a:pos x="5" y="41"/>
                </a:cxn>
                <a:cxn ang="0">
                  <a:pos x="1" y="54"/>
                </a:cxn>
                <a:cxn ang="0">
                  <a:pos x="0" y="68"/>
                </a:cxn>
                <a:cxn ang="0">
                  <a:pos x="1" y="79"/>
                </a:cxn>
                <a:cxn ang="0">
                  <a:pos x="4" y="91"/>
                </a:cxn>
                <a:cxn ang="0">
                  <a:pos x="9" y="101"/>
                </a:cxn>
                <a:cxn ang="0">
                  <a:pos x="15" y="111"/>
                </a:cxn>
                <a:cxn ang="0">
                  <a:pos x="23" y="119"/>
                </a:cxn>
                <a:cxn ang="0">
                  <a:pos x="31" y="124"/>
                </a:cxn>
                <a:cxn ang="0">
                  <a:pos x="41" y="130"/>
                </a:cxn>
                <a:cxn ang="0">
                  <a:pos x="52" y="134"/>
                </a:cxn>
                <a:cxn ang="0">
                  <a:pos x="52" y="228"/>
                </a:cxn>
                <a:cxn ang="0">
                  <a:pos x="84" y="228"/>
                </a:cxn>
                <a:cxn ang="0">
                  <a:pos x="84" y="134"/>
                </a:cxn>
                <a:cxn ang="0">
                  <a:pos x="94" y="130"/>
                </a:cxn>
                <a:cxn ang="0">
                  <a:pos x="105" y="124"/>
                </a:cxn>
                <a:cxn ang="0">
                  <a:pos x="114" y="119"/>
                </a:cxn>
                <a:cxn ang="0">
                  <a:pos x="121" y="111"/>
                </a:cxn>
                <a:cxn ang="0">
                  <a:pos x="128" y="101"/>
                </a:cxn>
                <a:cxn ang="0">
                  <a:pos x="132" y="91"/>
                </a:cxn>
                <a:cxn ang="0">
                  <a:pos x="135" y="79"/>
                </a:cxn>
                <a:cxn ang="0">
                  <a:pos x="136" y="68"/>
                </a:cxn>
              </a:cxnLst>
              <a:rect l="0" t="0" r="r" b="b"/>
              <a:pathLst>
                <a:path w="136" h="228">
                  <a:moveTo>
                    <a:pt x="136" y="68"/>
                  </a:moveTo>
                  <a:lnTo>
                    <a:pt x="135" y="54"/>
                  </a:lnTo>
                  <a:lnTo>
                    <a:pt x="130" y="41"/>
                  </a:lnTo>
                  <a:lnTo>
                    <a:pt x="124" y="30"/>
                  </a:lnTo>
                  <a:lnTo>
                    <a:pt x="116" y="20"/>
                  </a:lnTo>
                  <a:lnTo>
                    <a:pt x="106" y="12"/>
                  </a:lnTo>
                  <a:lnTo>
                    <a:pt x="94" y="6"/>
                  </a:lnTo>
                  <a:lnTo>
                    <a:pt x="82" y="1"/>
                  </a:lnTo>
                  <a:lnTo>
                    <a:pt x="68" y="0"/>
                  </a:lnTo>
                  <a:lnTo>
                    <a:pt x="54" y="1"/>
                  </a:lnTo>
                  <a:lnTo>
                    <a:pt x="41" y="6"/>
                  </a:lnTo>
                  <a:lnTo>
                    <a:pt x="30" y="12"/>
                  </a:lnTo>
                  <a:lnTo>
                    <a:pt x="20" y="20"/>
                  </a:lnTo>
                  <a:lnTo>
                    <a:pt x="11" y="30"/>
                  </a:lnTo>
                  <a:lnTo>
                    <a:pt x="5" y="41"/>
                  </a:lnTo>
                  <a:lnTo>
                    <a:pt x="1" y="54"/>
                  </a:lnTo>
                  <a:lnTo>
                    <a:pt x="0" y="68"/>
                  </a:lnTo>
                  <a:lnTo>
                    <a:pt x="1" y="79"/>
                  </a:lnTo>
                  <a:lnTo>
                    <a:pt x="4" y="91"/>
                  </a:lnTo>
                  <a:lnTo>
                    <a:pt x="9" y="101"/>
                  </a:lnTo>
                  <a:lnTo>
                    <a:pt x="15" y="111"/>
                  </a:lnTo>
                  <a:lnTo>
                    <a:pt x="23" y="119"/>
                  </a:lnTo>
                  <a:lnTo>
                    <a:pt x="31" y="124"/>
                  </a:lnTo>
                  <a:lnTo>
                    <a:pt x="41" y="130"/>
                  </a:lnTo>
                  <a:lnTo>
                    <a:pt x="52" y="134"/>
                  </a:lnTo>
                  <a:lnTo>
                    <a:pt x="52" y="228"/>
                  </a:lnTo>
                  <a:lnTo>
                    <a:pt x="84" y="228"/>
                  </a:lnTo>
                  <a:lnTo>
                    <a:pt x="84" y="134"/>
                  </a:lnTo>
                  <a:lnTo>
                    <a:pt x="94" y="130"/>
                  </a:lnTo>
                  <a:lnTo>
                    <a:pt x="105" y="124"/>
                  </a:lnTo>
                  <a:lnTo>
                    <a:pt x="114" y="119"/>
                  </a:lnTo>
                  <a:lnTo>
                    <a:pt x="121" y="111"/>
                  </a:lnTo>
                  <a:lnTo>
                    <a:pt x="128" y="101"/>
                  </a:lnTo>
                  <a:lnTo>
                    <a:pt x="132" y="91"/>
                  </a:lnTo>
                  <a:lnTo>
                    <a:pt x="135" y="79"/>
                  </a:lnTo>
                  <a:lnTo>
                    <a:pt x="136" y="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6" name="Freeform 24"/>
            <p:cNvSpPr>
              <a:spLocks/>
            </p:cNvSpPr>
            <p:nvPr/>
          </p:nvSpPr>
          <p:spPr bwMode="auto">
            <a:xfrm>
              <a:off x="1624" y="2356"/>
              <a:ext cx="68" cy="115"/>
            </a:xfrm>
            <a:custGeom>
              <a:avLst/>
              <a:gdLst/>
              <a:ahLst/>
              <a:cxnLst>
                <a:cxn ang="0">
                  <a:pos x="136" y="68"/>
                </a:cxn>
                <a:cxn ang="0">
                  <a:pos x="135" y="54"/>
                </a:cxn>
                <a:cxn ang="0">
                  <a:pos x="130" y="41"/>
                </a:cxn>
                <a:cxn ang="0">
                  <a:pos x="124" y="30"/>
                </a:cxn>
                <a:cxn ang="0">
                  <a:pos x="116" y="20"/>
                </a:cxn>
                <a:cxn ang="0">
                  <a:pos x="106" y="12"/>
                </a:cxn>
                <a:cxn ang="0">
                  <a:pos x="94" y="6"/>
                </a:cxn>
                <a:cxn ang="0">
                  <a:pos x="82" y="1"/>
                </a:cxn>
                <a:cxn ang="0">
                  <a:pos x="68" y="0"/>
                </a:cxn>
                <a:cxn ang="0">
                  <a:pos x="54" y="1"/>
                </a:cxn>
                <a:cxn ang="0">
                  <a:pos x="41" y="6"/>
                </a:cxn>
                <a:cxn ang="0">
                  <a:pos x="30" y="12"/>
                </a:cxn>
                <a:cxn ang="0">
                  <a:pos x="19" y="20"/>
                </a:cxn>
                <a:cxn ang="0">
                  <a:pos x="11" y="30"/>
                </a:cxn>
                <a:cxn ang="0">
                  <a:pos x="6" y="41"/>
                </a:cxn>
                <a:cxn ang="0">
                  <a:pos x="1" y="54"/>
                </a:cxn>
                <a:cxn ang="0">
                  <a:pos x="0" y="68"/>
                </a:cxn>
                <a:cxn ang="0">
                  <a:pos x="1" y="79"/>
                </a:cxn>
                <a:cxn ang="0">
                  <a:pos x="3" y="91"/>
                </a:cxn>
                <a:cxn ang="0">
                  <a:pos x="8" y="101"/>
                </a:cxn>
                <a:cxn ang="0">
                  <a:pos x="15" y="111"/>
                </a:cxn>
                <a:cxn ang="0">
                  <a:pos x="22" y="119"/>
                </a:cxn>
                <a:cxn ang="0">
                  <a:pos x="31" y="124"/>
                </a:cxn>
                <a:cxn ang="0">
                  <a:pos x="41" y="130"/>
                </a:cxn>
                <a:cxn ang="0">
                  <a:pos x="52" y="134"/>
                </a:cxn>
                <a:cxn ang="0">
                  <a:pos x="52" y="228"/>
                </a:cxn>
                <a:cxn ang="0">
                  <a:pos x="83" y="228"/>
                </a:cxn>
                <a:cxn ang="0">
                  <a:pos x="83" y="134"/>
                </a:cxn>
                <a:cxn ang="0">
                  <a:pos x="93" y="130"/>
                </a:cxn>
                <a:cxn ang="0">
                  <a:pos x="104" y="124"/>
                </a:cxn>
                <a:cxn ang="0">
                  <a:pos x="113" y="119"/>
                </a:cxn>
                <a:cxn ang="0">
                  <a:pos x="121" y="111"/>
                </a:cxn>
                <a:cxn ang="0">
                  <a:pos x="127" y="101"/>
                </a:cxn>
                <a:cxn ang="0">
                  <a:pos x="131" y="91"/>
                </a:cxn>
                <a:cxn ang="0">
                  <a:pos x="135" y="79"/>
                </a:cxn>
                <a:cxn ang="0">
                  <a:pos x="136" y="68"/>
                </a:cxn>
              </a:cxnLst>
              <a:rect l="0" t="0" r="r" b="b"/>
              <a:pathLst>
                <a:path w="136" h="228">
                  <a:moveTo>
                    <a:pt x="136" y="68"/>
                  </a:moveTo>
                  <a:lnTo>
                    <a:pt x="135" y="54"/>
                  </a:lnTo>
                  <a:lnTo>
                    <a:pt x="130" y="41"/>
                  </a:lnTo>
                  <a:lnTo>
                    <a:pt x="124" y="30"/>
                  </a:lnTo>
                  <a:lnTo>
                    <a:pt x="116" y="20"/>
                  </a:lnTo>
                  <a:lnTo>
                    <a:pt x="106" y="12"/>
                  </a:lnTo>
                  <a:lnTo>
                    <a:pt x="94" y="6"/>
                  </a:lnTo>
                  <a:lnTo>
                    <a:pt x="82" y="1"/>
                  </a:lnTo>
                  <a:lnTo>
                    <a:pt x="68" y="0"/>
                  </a:lnTo>
                  <a:lnTo>
                    <a:pt x="54" y="1"/>
                  </a:lnTo>
                  <a:lnTo>
                    <a:pt x="41" y="6"/>
                  </a:lnTo>
                  <a:lnTo>
                    <a:pt x="30" y="12"/>
                  </a:lnTo>
                  <a:lnTo>
                    <a:pt x="19" y="20"/>
                  </a:lnTo>
                  <a:lnTo>
                    <a:pt x="11" y="30"/>
                  </a:lnTo>
                  <a:lnTo>
                    <a:pt x="6" y="41"/>
                  </a:lnTo>
                  <a:lnTo>
                    <a:pt x="1" y="54"/>
                  </a:lnTo>
                  <a:lnTo>
                    <a:pt x="0" y="68"/>
                  </a:lnTo>
                  <a:lnTo>
                    <a:pt x="1" y="79"/>
                  </a:lnTo>
                  <a:lnTo>
                    <a:pt x="3" y="91"/>
                  </a:lnTo>
                  <a:lnTo>
                    <a:pt x="8" y="101"/>
                  </a:lnTo>
                  <a:lnTo>
                    <a:pt x="15" y="111"/>
                  </a:lnTo>
                  <a:lnTo>
                    <a:pt x="22" y="119"/>
                  </a:lnTo>
                  <a:lnTo>
                    <a:pt x="31" y="124"/>
                  </a:lnTo>
                  <a:lnTo>
                    <a:pt x="41" y="130"/>
                  </a:lnTo>
                  <a:lnTo>
                    <a:pt x="52" y="134"/>
                  </a:lnTo>
                  <a:lnTo>
                    <a:pt x="52" y="228"/>
                  </a:lnTo>
                  <a:lnTo>
                    <a:pt x="83" y="228"/>
                  </a:lnTo>
                  <a:lnTo>
                    <a:pt x="83" y="134"/>
                  </a:lnTo>
                  <a:lnTo>
                    <a:pt x="93" y="130"/>
                  </a:lnTo>
                  <a:lnTo>
                    <a:pt x="104" y="124"/>
                  </a:lnTo>
                  <a:lnTo>
                    <a:pt x="113" y="119"/>
                  </a:lnTo>
                  <a:lnTo>
                    <a:pt x="121" y="111"/>
                  </a:lnTo>
                  <a:lnTo>
                    <a:pt x="127" y="101"/>
                  </a:lnTo>
                  <a:lnTo>
                    <a:pt x="131" y="91"/>
                  </a:lnTo>
                  <a:lnTo>
                    <a:pt x="135" y="79"/>
                  </a:lnTo>
                  <a:lnTo>
                    <a:pt x="136" y="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7" name="Rectangle 25"/>
            <p:cNvSpPr>
              <a:spLocks noChangeArrowheads="1"/>
            </p:cNvSpPr>
            <p:nvPr/>
          </p:nvSpPr>
          <p:spPr bwMode="auto">
            <a:xfrm>
              <a:off x="1181" y="2478"/>
              <a:ext cx="528" cy="11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8" name="Freeform 26"/>
            <p:cNvSpPr>
              <a:spLocks/>
            </p:cNvSpPr>
            <p:nvPr/>
          </p:nvSpPr>
          <p:spPr bwMode="auto">
            <a:xfrm>
              <a:off x="1212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3" y="20"/>
                </a:cxn>
                <a:cxn ang="0">
                  <a:pos x="8" y="23"/>
                </a:cxn>
                <a:cxn ang="0">
                  <a:pos x="13" y="24"/>
                </a:cxn>
                <a:cxn ang="0">
                  <a:pos x="17" y="23"/>
                </a:cxn>
                <a:cxn ang="0">
                  <a:pos x="21" y="20"/>
                </a:cxn>
                <a:cxn ang="0">
                  <a:pos x="23" y="16"/>
                </a:cxn>
                <a:cxn ang="0">
                  <a:pos x="24" y="11"/>
                </a:cxn>
                <a:cxn ang="0">
                  <a:pos x="23" y="7"/>
                </a:cxn>
                <a:cxn ang="0">
                  <a:pos x="21" y="3"/>
                </a:cxn>
                <a:cxn ang="0">
                  <a:pos x="17" y="1"/>
                </a:cxn>
                <a:cxn ang="0">
                  <a:pos x="13" y="0"/>
                </a:cxn>
                <a:cxn ang="0">
                  <a:pos x="8" y="1"/>
                </a:cxn>
                <a:cxn ang="0">
                  <a:pos x="3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4" h="24">
                  <a:moveTo>
                    <a:pt x="0" y="11"/>
                  </a:moveTo>
                  <a:lnTo>
                    <a:pt x="1" y="16"/>
                  </a:lnTo>
                  <a:lnTo>
                    <a:pt x="3" y="20"/>
                  </a:lnTo>
                  <a:lnTo>
                    <a:pt x="8" y="23"/>
                  </a:lnTo>
                  <a:lnTo>
                    <a:pt x="13" y="24"/>
                  </a:lnTo>
                  <a:lnTo>
                    <a:pt x="17" y="23"/>
                  </a:lnTo>
                  <a:lnTo>
                    <a:pt x="21" y="20"/>
                  </a:lnTo>
                  <a:lnTo>
                    <a:pt x="23" y="16"/>
                  </a:lnTo>
                  <a:lnTo>
                    <a:pt x="24" y="11"/>
                  </a:lnTo>
                  <a:lnTo>
                    <a:pt x="23" y="7"/>
                  </a:lnTo>
                  <a:lnTo>
                    <a:pt x="21" y="3"/>
                  </a:lnTo>
                  <a:lnTo>
                    <a:pt x="17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3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9" name="Freeform 27"/>
            <p:cNvSpPr>
              <a:spLocks/>
            </p:cNvSpPr>
            <p:nvPr/>
          </p:nvSpPr>
          <p:spPr bwMode="auto">
            <a:xfrm>
              <a:off x="1242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3" y="25"/>
                </a:cxn>
                <a:cxn ang="0">
                  <a:pos x="17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7" y="2"/>
                </a:cxn>
                <a:cxn ang="0">
                  <a:pos x="13" y="0"/>
                </a:cxn>
                <a:cxn ang="0">
                  <a:pos x="8" y="2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5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3" y="25"/>
                  </a:lnTo>
                  <a:lnTo>
                    <a:pt x="17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7" y="2"/>
                  </a:lnTo>
                  <a:lnTo>
                    <a:pt x="13" y="0"/>
                  </a:lnTo>
                  <a:lnTo>
                    <a:pt x="8" y="2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0" name="Freeform 28"/>
            <p:cNvSpPr>
              <a:spLocks/>
            </p:cNvSpPr>
            <p:nvPr/>
          </p:nvSpPr>
          <p:spPr bwMode="auto">
            <a:xfrm>
              <a:off x="1278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3" y="20"/>
                </a:cxn>
                <a:cxn ang="0">
                  <a:pos x="6" y="23"/>
                </a:cxn>
                <a:cxn ang="0">
                  <a:pos x="11" y="24"/>
                </a:cxn>
                <a:cxn ang="0">
                  <a:pos x="16" y="23"/>
                </a:cxn>
                <a:cxn ang="0">
                  <a:pos x="20" y="20"/>
                </a:cxn>
                <a:cxn ang="0">
                  <a:pos x="23" y="16"/>
                </a:cxn>
                <a:cxn ang="0">
                  <a:pos x="24" y="11"/>
                </a:cxn>
                <a:cxn ang="0">
                  <a:pos x="23" y="7"/>
                </a:cxn>
                <a:cxn ang="0">
                  <a:pos x="20" y="3"/>
                </a:cxn>
                <a:cxn ang="0">
                  <a:pos x="16" y="1"/>
                </a:cxn>
                <a:cxn ang="0">
                  <a:pos x="11" y="0"/>
                </a:cxn>
                <a:cxn ang="0">
                  <a:pos x="6" y="1"/>
                </a:cxn>
                <a:cxn ang="0">
                  <a:pos x="3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4" h="24">
                  <a:moveTo>
                    <a:pt x="0" y="11"/>
                  </a:moveTo>
                  <a:lnTo>
                    <a:pt x="1" y="16"/>
                  </a:lnTo>
                  <a:lnTo>
                    <a:pt x="3" y="20"/>
                  </a:lnTo>
                  <a:lnTo>
                    <a:pt x="6" y="23"/>
                  </a:lnTo>
                  <a:lnTo>
                    <a:pt x="11" y="24"/>
                  </a:lnTo>
                  <a:lnTo>
                    <a:pt x="16" y="23"/>
                  </a:lnTo>
                  <a:lnTo>
                    <a:pt x="20" y="20"/>
                  </a:lnTo>
                  <a:lnTo>
                    <a:pt x="23" y="16"/>
                  </a:lnTo>
                  <a:lnTo>
                    <a:pt x="24" y="11"/>
                  </a:lnTo>
                  <a:lnTo>
                    <a:pt x="23" y="7"/>
                  </a:lnTo>
                  <a:lnTo>
                    <a:pt x="20" y="3"/>
                  </a:lnTo>
                  <a:lnTo>
                    <a:pt x="16" y="1"/>
                  </a:lnTo>
                  <a:lnTo>
                    <a:pt x="11" y="0"/>
                  </a:lnTo>
                  <a:lnTo>
                    <a:pt x="6" y="1"/>
                  </a:lnTo>
                  <a:lnTo>
                    <a:pt x="3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1" name="Freeform 29"/>
            <p:cNvSpPr>
              <a:spLocks/>
            </p:cNvSpPr>
            <p:nvPr/>
          </p:nvSpPr>
          <p:spPr bwMode="auto">
            <a:xfrm>
              <a:off x="1308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6" y="23"/>
                </a:cxn>
                <a:cxn ang="0">
                  <a:pos x="11" y="25"/>
                </a:cxn>
                <a:cxn ang="0">
                  <a:pos x="16" y="23"/>
                </a:cxn>
                <a:cxn ang="0">
                  <a:pos x="20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0" y="4"/>
                </a:cxn>
                <a:cxn ang="0">
                  <a:pos x="16" y="2"/>
                </a:cxn>
                <a:cxn ang="0">
                  <a:pos x="11" y="0"/>
                </a:cxn>
                <a:cxn ang="0">
                  <a:pos x="6" y="2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5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6" y="23"/>
                  </a:lnTo>
                  <a:lnTo>
                    <a:pt x="11" y="25"/>
                  </a:lnTo>
                  <a:lnTo>
                    <a:pt x="16" y="23"/>
                  </a:lnTo>
                  <a:lnTo>
                    <a:pt x="20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0" y="4"/>
                  </a:lnTo>
                  <a:lnTo>
                    <a:pt x="16" y="2"/>
                  </a:lnTo>
                  <a:lnTo>
                    <a:pt x="11" y="0"/>
                  </a:lnTo>
                  <a:lnTo>
                    <a:pt x="6" y="2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2" name="Freeform 30"/>
            <p:cNvSpPr>
              <a:spLocks/>
            </p:cNvSpPr>
            <p:nvPr/>
          </p:nvSpPr>
          <p:spPr bwMode="auto">
            <a:xfrm>
              <a:off x="1343" y="2499"/>
              <a:ext cx="13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3" y="20"/>
                </a:cxn>
                <a:cxn ang="0">
                  <a:pos x="8" y="23"/>
                </a:cxn>
                <a:cxn ang="0">
                  <a:pos x="13" y="24"/>
                </a:cxn>
                <a:cxn ang="0">
                  <a:pos x="17" y="23"/>
                </a:cxn>
                <a:cxn ang="0">
                  <a:pos x="21" y="20"/>
                </a:cxn>
                <a:cxn ang="0">
                  <a:pos x="23" y="16"/>
                </a:cxn>
                <a:cxn ang="0">
                  <a:pos x="24" y="11"/>
                </a:cxn>
                <a:cxn ang="0">
                  <a:pos x="23" y="7"/>
                </a:cxn>
                <a:cxn ang="0">
                  <a:pos x="21" y="3"/>
                </a:cxn>
                <a:cxn ang="0">
                  <a:pos x="17" y="1"/>
                </a:cxn>
                <a:cxn ang="0">
                  <a:pos x="13" y="0"/>
                </a:cxn>
                <a:cxn ang="0">
                  <a:pos x="8" y="1"/>
                </a:cxn>
                <a:cxn ang="0">
                  <a:pos x="3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4" h="24">
                  <a:moveTo>
                    <a:pt x="0" y="11"/>
                  </a:moveTo>
                  <a:lnTo>
                    <a:pt x="1" y="16"/>
                  </a:lnTo>
                  <a:lnTo>
                    <a:pt x="3" y="20"/>
                  </a:lnTo>
                  <a:lnTo>
                    <a:pt x="8" y="23"/>
                  </a:lnTo>
                  <a:lnTo>
                    <a:pt x="13" y="24"/>
                  </a:lnTo>
                  <a:lnTo>
                    <a:pt x="17" y="23"/>
                  </a:lnTo>
                  <a:lnTo>
                    <a:pt x="21" y="20"/>
                  </a:lnTo>
                  <a:lnTo>
                    <a:pt x="23" y="16"/>
                  </a:lnTo>
                  <a:lnTo>
                    <a:pt x="24" y="11"/>
                  </a:lnTo>
                  <a:lnTo>
                    <a:pt x="23" y="7"/>
                  </a:lnTo>
                  <a:lnTo>
                    <a:pt x="21" y="3"/>
                  </a:lnTo>
                  <a:lnTo>
                    <a:pt x="17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3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3" name="Freeform 31"/>
            <p:cNvSpPr>
              <a:spLocks/>
            </p:cNvSpPr>
            <p:nvPr/>
          </p:nvSpPr>
          <p:spPr bwMode="auto">
            <a:xfrm>
              <a:off x="1374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4" y="21"/>
                </a:cxn>
                <a:cxn ang="0">
                  <a:pos x="7" y="23"/>
                </a:cxn>
                <a:cxn ang="0">
                  <a:pos x="12" y="25"/>
                </a:cxn>
                <a:cxn ang="0">
                  <a:pos x="16" y="23"/>
                </a:cxn>
                <a:cxn ang="0">
                  <a:pos x="20" y="21"/>
                </a:cxn>
                <a:cxn ang="0">
                  <a:pos x="22" y="18"/>
                </a:cxn>
                <a:cxn ang="0">
                  <a:pos x="23" y="13"/>
                </a:cxn>
                <a:cxn ang="0">
                  <a:pos x="22" y="8"/>
                </a:cxn>
                <a:cxn ang="0">
                  <a:pos x="20" y="4"/>
                </a:cxn>
                <a:cxn ang="0">
                  <a:pos x="16" y="2"/>
                </a:cxn>
                <a:cxn ang="0">
                  <a:pos x="12" y="0"/>
                </a:cxn>
                <a:cxn ang="0">
                  <a:pos x="7" y="2"/>
                </a:cxn>
                <a:cxn ang="0">
                  <a:pos x="4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3" h="25">
                  <a:moveTo>
                    <a:pt x="0" y="13"/>
                  </a:moveTo>
                  <a:lnTo>
                    <a:pt x="1" y="18"/>
                  </a:lnTo>
                  <a:lnTo>
                    <a:pt x="4" y="21"/>
                  </a:lnTo>
                  <a:lnTo>
                    <a:pt x="7" y="23"/>
                  </a:lnTo>
                  <a:lnTo>
                    <a:pt x="12" y="25"/>
                  </a:lnTo>
                  <a:lnTo>
                    <a:pt x="16" y="23"/>
                  </a:lnTo>
                  <a:lnTo>
                    <a:pt x="20" y="21"/>
                  </a:lnTo>
                  <a:lnTo>
                    <a:pt x="22" y="18"/>
                  </a:lnTo>
                  <a:lnTo>
                    <a:pt x="23" y="13"/>
                  </a:lnTo>
                  <a:lnTo>
                    <a:pt x="22" y="8"/>
                  </a:lnTo>
                  <a:lnTo>
                    <a:pt x="20" y="4"/>
                  </a:lnTo>
                  <a:lnTo>
                    <a:pt x="16" y="2"/>
                  </a:lnTo>
                  <a:lnTo>
                    <a:pt x="12" y="0"/>
                  </a:lnTo>
                  <a:lnTo>
                    <a:pt x="7" y="2"/>
                  </a:lnTo>
                  <a:lnTo>
                    <a:pt x="4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4" name="Freeform 32"/>
            <p:cNvSpPr>
              <a:spLocks/>
            </p:cNvSpPr>
            <p:nvPr/>
          </p:nvSpPr>
          <p:spPr bwMode="auto">
            <a:xfrm>
              <a:off x="1410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3" y="20"/>
                </a:cxn>
                <a:cxn ang="0">
                  <a:pos x="7" y="23"/>
                </a:cxn>
                <a:cxn ang="0">
                  <a:pos x="11" y="24"/>
                </a:cxn>
                <a:cxn ang="0">
                  <a:pos x="16" y="23"/>
                </a:cxn>
                <a:cxn ang="0">
                  <a:pos x="20" y="20"/>
                </a:cxn>
                <a:cxn ang="0">
                  <a:pos x="23" y="16"/>
                </a:cxn>
                <a:cxn ang="0">
                  <a:pos x="24" y="11"/>
                </a:cxn>
                <a:cxn ang="0">
                  <a:pos x="23" y="7"/>
                </a:cxn>
                <a:cxn ang="0">
                  <a:pos x="20" y="3"/>
                </a:cxn>
                <a:cxn ang="0">
                  <a:pos x="16" y="1"/>
                </a:cxn>
                <a:cxn ang="0">
                  <a:pos x="11" y="0"/>
                </a:cxn>
                <a:cxn ang="0">
                  <a:pos x="7" y="1"/>
                </a:cxn>
                <a:cxn ang="0">
                  <a:pos x="3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4" h="24">
                  <a:moveTo>
                    <a:pt x="0" y="11"/>
                  </a:moveTo>
                  <a:lnTo>
                    <a:pt x="1" y="16"/>
                  </a:lnTo>
                  <a:lnTo>
                    <a:pt x="3" y="20"/>
                  </a:lnTo>
                  <a:lnTo>
                    <a:pt x="7" y="23"/>
                  </a:lnTo>
                  <a:lnTo>
                    <a:pt x="11" y="24"/>
                  </a:lnTo>
                  <a:lnTo>
                    <a:pt x="16" y="23"/>
                  </a:lnTo>
                  <a:lnTo>
                    <a:pt x="20" y="20"/>
                  </a:lnTo>
                  <a:lnTo>
                    <a:pt x="23" y="16"/>
                  </a:lnTo>
                  <a:lnTo>
                    <a:pt x="24" y="11"/>
                  </a:lnTo>
                  <a:lnTo>
                    <a:pt x="23" y="7"/>
                  </a:lnTo>
                  <a:lnTo>
                    <a:pt x="20" y="3"/>
                  </a:lnTo>
                  <a:lnTo>
                    <a:pt x="16" y="1"/>
                  </a:lnTo>
                  <a:lnTo>
                    <a:pt x="11" y="0"/>
                  </a:lnTo>
                  <a:lnTo>
                    <a:pt x="7" y="1"/>
                  </a:lnTo>
                  <a:lnTo>
                    <a:pt x="3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5" name="Freeform 33"/>
            <p:cNvSpPr>
              <a:spLocks/>
            </p:cNvSpPr>
            <p:nvPr/>
          </p:nvSpPr>
          <p:spPr bwMode="auto">
            <a:xfrm>
              <a:off x="1440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2" y="25"/>
                </a:cxn>
                <a:cxn ang="0">
                  <a:pos x="17" y="23"/>
                </a:cxn>
                <a:cxn ang="0">
                  <a:pos x="20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0" y="4"/>
                </a:cxn>
                <a:cxn ang="0">
                  <a:pos x="17" y="2"/>
                </a:cxn>
                <a:cxn ang="0">
                  <a:pos x="12" y="0"/>
                </a:cxn>
                <a:cxn ang="0">
                  <a:pos x="8" y="2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5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2" y="25"/>
                  </a:lnTo>
                  <a:lnTo>
                    <a:pt x="17" y="23"/>
                  </a:lnTo>
                  <a:lnTo>
                    <a:pt x="20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0" y="4"/>
                  </a:lnTo>
                  <a:lnTo>
                    <a:pt x="17" y="2"/>
                  </a:lnTo>
                  <a:lnTo>
                    <a:pt x="12" y="0"/>
                  </a:lnTo>
                  <a:lnTo>
                    <a:pt x="8" y="2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6" name="Freeform 34"/>
            <p:cNvSpPr>
              <a:spLocks/>
            </p:cNvSpPr>
            <p:nvPr/>
          </p:nvSpPr>
          <p:spPr bwMode="auto">
            <a:xfrm>
              <a:off x="1474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3" y="20"/>
                </a:cxn>
                <a:cxn ang="0">
                  <a:pos x="8" y="23"/>
                </a:cxn>
                <a:cxn ang="0">
                  <a:pos x="12" y="24"/>
                </a:cxn>
                <a:cxn ang="0">
                  <a:pos x="17" y="23"/>
                </a:cxn>
                <a:cxn ang="0">
                  <a:pos x="20" y="20"/>
                </a:cxn>
                <a:cxn ang="0">
                  <a:pos x="23" y="16"/>
                </a:cxn>
                <a:cxn ang="0">
                  <a:pos x="24" y="11"/>
                </a:cxn>
                <a:cxn ang="0">
                  <a:pos x="23" y="7"/>
                </a:cxn>
                <a:cxn ang="0">
                  <a:pos x="20" y="3"/>
                </a:cxn>
                <a:cxn ang="0">
                  <a:pos x="17" y="1"/>
                </a:cxn>
                <a:cxn ang="0">
                  <a:pos x="12" y="0"/>
                </a:cxn>
                <a:cxn ang="0">
                  <a:pos x="8" y="1"/>
                </a:cxn>
                <a:cxn ang="0">
                  <a:pos x="3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4" h="24">
                  <a:moveTo>
                    <a:pt x="0" y="11"/>
                  </a:moveTo>
                  <a:lnTo>
                    <a:pt x="1" y="16"/>
                  </a:lnTo>
                  <a:lnTo>
                    <a:pt x="3" y="20"/>
                  </a:lnTo>
                  <a:lnTo>
                    <a:pt x="8" y="23"/>
                  </a:lnTo>
                  <a:lnTo>
                    <a:pt x="12" y="24"/>
                  </a:lnTo>
                  <a:lnTo>
                    <a:pt x="17" y="23"/>
                  </a:lnTo>
                  <a:lnTo>
                    <a:pt x="20" y="20"/>
                  </a:lnTo>
                  <a:lnTo>
                    <a:pt x="23" y="16"/>
                  </a:lnTo>
                  <a:lnTo>
                    <a:pt x="24" y="11"/>
                  </a:lnTo>
                  <a:lnTo>
                    <a:pt x="23" y="7"/>
                  </a:lnTo>
                  <a:lnTo>
                    <a:pt x="20" y="3"/>
                  </a:lnTo>
                  <a:lnTo>
                    <a:pt x="17" y="1"/>
                  </a:lnTo>
                  <a:lnTo>
                    <a:pt x="12" y="0"/>
                  </a:lnTo>
                  <a:lnTo>
                    <a:pt x="8" y="1"/>
                  </a:lnTo>
                  <a:lnTo>
                    <a:pt x="3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7" name="Freeform 35"/>
            <p:cNvSpPr>
              <a:spLocks/>
            </p:cNvSpPr>
            <p:nvPr/>
          </p:nvSpPr>
          <p:spPr bwMode="auto">
            <a:xfrm>
              <a:off x="1504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2" y="25"/>
                </a:cxn>
                <a:cxn ang="0">
                  <a:pos x="17" y="23"/>
                </a:cxn>
                <a:cxn ang="0">
                  <a:pos x="20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0" y="4"/>
                </a:cxn>
                <a:cxn ang="0">
                  <a:pos x="17" y="2"/>
                </a:cxn>
                <a:cxn ang="0">
                  <a:pos x="12" y="0"/>
                </a:cxn>
                <a:cxn ang="0">
                  <a:pos x="8" y="2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5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2" y="25"/>
                  </a:lnTo>
                  <a:lnTo>
                    <a:pt x="17" y="23"/>
                  </a:lnTo>
                  <a:lnTo>
                    <a:pt x="20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0" y="4"/>
                  </a:lnTo>
                  <a:lnTo>
                    <a:pt x="17" y="2"/>
                  </a:lnTo>
                  <a:lnTo>
                    <a:pt x="12" y="0"/>
                  </a:lnTo>
                  <a:lnTo>
                    <a:pt x="8" y="2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8" name="Freeform 36"/>
            <p:cNvSpPr>
              <a:spLocks/>
            </p:cNvSpPr>
            <p:nvPr/>
          </p:nvSpPr>
          <p:spPr bwMode="auto">
            <a:xfrm>
              <a:off x="1540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4" y="20"/>
                </a:cxn>
                <a:cxn ang="0">
                  <a:pos x="7" y="23"/>
                </a:cxn>
                <a:cxn ang="0">
                  <a:pos x="12" y="24"/>
                </a:cxn>
                <a:cxn ang="0">
                  <a:pos x="16" y="23"/>
                </a:cxn>
                <a:cxn ang="0">
                  <a:pos x="21" y="20"/>
                </a:cxn>
                <a:cxn ang="0">
                  <a:pos x="23" y="16"/>
                </a:cxn>
                <a:cxn ang="0">
                  <a:pos x="25" y="11"/>
                </a:cxn>
                <a:cxn ang="0">
                  <a:pos x="23" y="7"/>
                </a:cxn>
                <a:cxn ang="0">
                  <a:pos x="21" y="3"/>
                </a:cxn>
                <a:cxn ang="0">
                  <a:pos x="16" y="1"/>
                </a:cxn>
                <a:cxn ang="0">
                  <a:pos x="12" y="0"/>
                </a:cxn>
                <a:cxn ang="0">
                  <a:pos x="7" y="1"/>
                </a:cxn>
                <a:cxn ang="0">
                  <a:pos x="4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5" h="24">
                  <a:moveTo>
                    <a:pt x="0" y="11"/>
                  </a:moveTo>
                  <a:lnTo>
                    <a:pt x="1" y="16"/>
                  </a:lnTo>
                  <a:lnTo>
                    <a:pt x="4" y="20"/>
                  </a:lnTo>
                  <a:lnTo>
                    <a:pt x="7" y="23"/>
                  </a:lnTo>
                  <a:lnTo>
                    <a:pt x="12" y="24"/>
                  </a:lnTo>
                  <a:lnTo>
                    <a:pt x="16" y="23"/>
                  </a:lnTo>
                  <a:lnTo>
                    <a:pt x="21" y="20"/>
                  </a:lnTo>
                  <a:lnTo>
                    <a:pt x="23" y="16"/>
                  </a:lnTo>
                  <a:lnTo>
                    <a:pt x="25" y="11"/>
                  </a:lnTo>
                  <a:lnTo>
                    <a:pt x="23" y="7"/>
                  </a:lnTo>
                  <a:lnTo>
                    <a:pt x="21" y="3"/>
                  </a:lnTo>
                  <a:lnTo>
                    <a:pt x="16" y="1"/>
                  </a:lnTo>
                  <a:lnTo>
                    <a:pt x="12" y="0"/>
                  </a:lnTo>
                  <a:lnTo>
                    <a:pt x="7" y="1"/>
                  </a:lnTo>
                  <a:lnTo>
                    <a:pt x="4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9" name="Freeform 37"/>
            <p:cNvSpPr>
              <a:spLocks/>
            </p:cNvSpPr>
            <p:nvPr/>
          </p:nvSpPr>
          <p:spPr bwMode="auto">
            <a:xfrm>
              <a:off x="1570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4" y="21"/>
                </a:cxn>
                <a:cxn ang="0">
                  <a:pos x="7" y="23"/>
                </a:cxn>
                <a:cxn ang="0">
                  <a:pos x="12" y="25"/>
                </a:cxn>
                <a:cxn ang="0">
                  <a:pos x="16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5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6" y="2"/>
                </a:cxn>
                <a:cxn ang="0">
                  <a:pos x="12" y="0"/>
                </a:cxn>
                <a:cxn ang="0">
                  <a:pos x="7" y="2"/>
                </a:cxn>
                <a:cxn ang="0">
                  <a:pos x="4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5" h="25">
                  <a:moveTo>
                    <a:pt x="0" y="13"/>
                  </a:moveTo>
                  <a:lnTo>
                    <a:pt x="1" y="18"/>
                  </a:lnTo>
                  <a:lnTo>
                    <a:pt x="4" y="21"/>
                  </a:lnTo>
                  <a:lnTo>
                    <a:pt x="7" y="23"/>
                  </a:lnTo>
                  <a:lnTo>
                    <a:pt x="12" y="25"/>
                  </a:lnTo>
                  <a:lnTo>
                    <a:pt x="16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5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6" y="2"/>
                  </a:lnTo>
                  <a:lnTo>
                    <a:pt x="12" y="0"/>
                  </a:lnTo>
                  <a:lnTo>
                    <a:pt x="7" y="2"/>
                  </a:lnTo>
                  <a:lnTo>
                    <a:pt x="4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0" name="Freeform 38"/>
            <p:cNvSpPr>
              <a:spLocks/>
            </p:cNvSpPr>
            <p:nvPr/>
          </p:nvSpPr>
          <p:spPr bwMode="auto">
            <a:xfrm>
              <a:off x="1606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3" y="20"/>
                </a:cxn>
                <a:cxn ang="0">
                  <a:pos x="8" y="23"/>
                </a:cxn>
                <a:cxn ang="0">
                  <a:pos x="13" y="24"/>
                </a:cxn>
                <a:cxn ang="0">
                  <a:pos x="17" y="23"/>
                </a:cxn>
                <a:cxn ang="0">
                  <a:pos x="21" y="20"/>
                </a:cxn>
                <a:cxn ang="0">
                  <a:pos x="23" y="16"/>
                </a:cxn>
                <a:cxn ang="0">
                  <a:pos x="24" y="11"/>
                </a:cxn>
                <a:cxn ang="0">
                  <a:pos x="23" y="7"/>
                </a:cxn>
                <a:cxn ang="0">
                  <a:pos x="21" y="3"/>
                </a:cxn>
                <a:cxn ang="0">
                  <a:pos x="17" y="1"/>
                </a:cxn>
                <a:cxn ang="0">
                  <a:pos x="13" y="0"/>
                </a:cxn>
                <a:cxn ang="0">
                  <a:pos x="8" y="1"/>
                </a:cxn>
                <a:cxn ang="0">
                  <a:pos x="3" y="3"/>
                </a:cxn>
                <a:cxn ang="0">
                  <a:pos x="1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4" h="24">
                  <a:moveTo>
                    <a:pt x="0" y="11"/>
                  </a:moveTo>
                  <a:lnTo>
                    <a:pt x="1" y="16"/>
                  </a:lnTo>
                  <a:lnTo>
                    <a:pt x="3" y="20"/>
                  </a:lnTo>
                  <a:lnTo>
                    <a:pt x="8" y="23"/>
                  </a:lnTo>
                  <a:lnTo>
                    <a:pt x="13" y="24"/>
                  </a:lnTo>
                  <a:lnTo>
                    <a:pt x="17" y="23"/>
                  </a:lnTo>
                  <a:lnTo>
                    <a:pt x="21" y="20"/>
                  </a:lnTo>
                  <a:lnTo>
                    <a:pt x="23" y="16"/>
                  </a:lnTo>
                  <a:lnTo>
                    <a:pt x="24" y="11"/>
                  </a:lnTo>
                  <a:lnTo>
                    <a:pt x="23" y="7"/>
                  </a:lnTo>
                  <a:lnTo>
                    <a:pt x="21" y="3"/>
                  </a:lnTo>
                  <a:lnTo>
                    <a:pt x="17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3" y="3"/>
                  </a:lnTo>
                  <a:lnTo>
                    <a:pt x="1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1" name="Freeform 39"/>
            <p:cNvSpPr>
              <a:spLocks/>
            </p:cNvSpPr>
            <p:nvPr/>
          </p:nvSpPr>
          <p:spPr bwMode="auto">
            <a:xfrm>
              <a:off x="1636" y="2517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2" y="25"/>
                </a:cxn>
                <a:cxn ang="0">
                  <a:pos x="17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7" y="2"/>
                </a:cxn>
                <a:cxn ang="0">
                  <a:pos x="12" y="0"/>
                </a:cxn>
                <a:cxn ang="0">
                  <a:pos x="8" y="2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5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2" y="25"/>
                  </a:lnTo>
                  <a:lnTo>
                    <a:pt x="17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7" y="2"/>
                  </a:lnTo>
                  <a:lnTo>
                    <a:pt x="12" y="0"/>
                  </a:lnTo>
                  <a:lnTo>
                    <a:pt x="8" y="2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2" name="Freeform 40"/>
            <p:cNvSpPr>
              <a:spLocks/>
            </p:cNvSpPr>
            <p:nvPr/>
          </p:nvSpPr>
          <p:spPr bwMode="auto">
            <a:xfrm>
              <a:off x="1672" y="2499"/>
              <a:ext cx="12" cy="12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" y="16"/>
                </a:cxn>
                <a:cxn ang="0">
                  <a:pos x="4" y="20"/>
                </a:cxn>
                <a:cxn ang="0">
                  <a:pos x="7" y="23"/>
                </a:cxn>
                <a:cxn ang="0">
                  <a:pos x="12" y="24"/>
                </a:cxn>
                <a:cxn ang="0">
                  <a:pos x="17" y="23"/>
                </a:cxn>
                <a:cxn ang="0">
                  <a:pos x="21" y="20"/>
                </a:cxn>
                <a:cxn ang="0">
                  <a:pos x="24" y="16"/>
                </a:cxn>
                <a:cxn ang="0">
                  <a:pos x="25" y="11"/>
                </a:cxn>
                <a:cxn ang="0">
                  <a:pos x="24" y="7"/>
                </a:cxn>
                <a:cxn ang="0">
                  <a:pos x="21" y="3"/>
                </a:cxn>
                <a:cxn ang="0">
                  <a:pos x="17" y="1"/>
                </a:cxn>
                <a:cxn ang="0">
                  <a:pos x="12" y="0"/>
                </a:cxn>
                <a:cxn ang="0">
                  <a:pos x="7" y="1"/>
                </a:cxn>
                <a:cxn ang="0">
                  <a:pos x="4" y="3"/>
                </a:cxn>
                <a:cxn ang="0">
                  <a:pos x="2" y="7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25" h="24">
                  <a:moveTo>
                    <a:pt x="0" y="11"/>
                  </a:moveTo>
                  <a:lnTo>
                    <a:pt x="2" y="16"/>
                  </a:lnTo>
                  <a:lnTo>
                    <a:pt x="4" y="20"/>
                  </a:lnTo>
                  <a:lnTo>
                    <a:pt x="7" y="23"/>
                  </a:lnTo>
                  <a:lnTo>
                    <a:pt x="12" y="24"/>
                  </a:lnTo>
                  <a:lnTo>
                    <a:pt x="17" y="23"/>
                  </a:lnTo>
                  <a:lnTo>
                    <a:pt x="21" y="20"/>
                  </a:lnTo>
                  <a:lnTo>
                    <a:pt x="24" y="16"/>
                  </a:lnTo>
                  <a:lnTo>
                    <a:pt x="25" y="11"/>
                  </a:lnTo>
                  <a:lnTo>
                    <a:pt x="24" y="7"/>
                  </a:lnTo>
                  <a:lnTo>
                    <a:pt x="21" y="3"/>
                  </a:lnTo>
                  <a:lnTo>
                    <a:pt x="17" y="1"/>
                  </a:lnTo>
                  <a:lnTo>
                    <a:pt x="12" y="0"/>
                  </a:lnTo>
                  <a:lnTo>
                    <a:pt x="7" y="1"/>
                  </a:lnTo>
                  <a:lnTo>
                    <a:pt x="4" y="3"/>
                  </a:lnTo>
                  <a:lnTo>
                    <a:pt x="2" y="7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3" name="Freeform 41"/>
            <p:cNvSpPr>
              <a:spLocks/>
            </p:cNvSpPr>
            <p:nvPr/>
          </p:nvSpPr>
          <p:spPr bwMode="auto">
            <a:xfrm>
              <a:off x="1212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3" y="24"/>
                </a:cxn>
                <a:cxn ang="0">
                  <a:pos x="17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7" y="1"/>
                </a:cxn>
                <a:cxn ang="0">
                  <a:pos x="13" y="0"/>
                </a:cxn>
                <a:cxn ang="0">
                  <a:pos x="8" y="1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4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3" y="24"/>
                  </a:lnTo>
                  <a:lnTo>
                    <a:pt x="17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7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4" name="Freeform 42"/>
            <p:cNvSpPr>
              <a:spLocks/>
            </p:cNvSpPr>
            <p:nvPr/>
          </p:nvSpPr>
          <p:spPr bwMode="auto">
            <a:xfrm>
              <a:off x="1278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6" y="23"/>
                </a:cxn>
                <a:cxn ang="0">
                  <a:pos x="11" y="24"/>
                </a:cxn>
                <a:cxn ang="0">
                  <a:pos x="16" y="23"/>
                </a:cxn>
                <a:cxn ang="0">
                  <a:pos x="20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0" y="4"/>
                </a:cxn>
                <a:cxn ang="0">
                  <a:pos x="16" y="1"/>
                </a:cxn>
                <a:cxn ang="0">
                  <a:pos x="11" y="0"/>
                </a:cxn>
                <a:cxn ang="0">
                  <a:pos x="6" y="1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4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6" y="23"/>
                  </a:lnTo>
                  <a:lnTo>
                    <a:pt x="11" y="24"/>
                  </a:lnTo>
                  <a:lnTo>
                    <a:pt x="16" y="23"/>
                  </a:lnTo>
                  <a:lnTo>
                    <a:pt x="20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0" y="4"/>
                  </a:lnTo>
                  <a:lnTo>
                    <a:pt x="16" y="1"/>
                  </a:lnTo>
                  <a:lnTo>
                    <a:pt x="11" y="0"/>
                  </a:lnTo>
                  <a:lnTo>
                    <a:pt x="6" y="1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5" name="Freeform 43"/>
            <p:cNvSpPr>
              <a:spLocks/>
            </p:cNvSpPr>
            <p:nvPr/>
          </p:nvSpPr>
          <p:spPr bwMode="auto">
            <a:xfrm>
              <a:off x="1343" y="2543"/>
              <a:ext cx="13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3" y="24"/>
                </a:cxn>
                <a:cxn ang="0">
                  <a:pos x="17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7" y="1"/>
                </a:cxn>
                <a:cxn ang="0">
                  <a:pos x="13" y="0"/>
                </a:cxn>
                <a:cxn ang="0">
                  <a:pos x="8" y="1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4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3" y="24"/>
                  </a:lnTo>
                  <a:lnTo>
                    <a:pt x="17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7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6" name="Freeform 44"/>
            <p:cNvSpPr>
              <a:spLocks/>
            </p:cNvSpPr>
            <p:nvPr/>
          </p:nvSpPr>
          <p:spPr bwMode="auto">
            <a:xfrm>
              <a:off x="1410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7" y="23"/>
                </a:cxn>
                <a:cxn ang="0">
                  <a:pos x="11" y="24"/>
                </a:cxn>
                <a:cxn ang="0">
                  <a:pos x="16" y="23"/>
                </a:cxn>
                <a:cxn ang="0">
                  <a:pos x="20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0" y="4"/>
                </a:cxn>
                <a:cxn ang="0">
                  <a:pos x="16" y="1"/>
                </a:cxn>
                <a:cxn ang="0">
                  <a:pos x="11" y="0"/>
                </a:cxn>
                <a:cxn ang="0">
                  <a:pos x="7" y="1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4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7" y="23"/>
                  </a:lnTo>
                  <a:lnTo>
                    <a:pt x="11" y="24"/>
                  </a:lnTo>
                  <a:lnTo>
                    <a:pt x="16" y="23"/>
                  </a:lnTo>
                  <a:lnTo>
                    <a:pt x="20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0" y="4"/>
                  </a:lnTo>
                  <a:lnTo>
                    <a:pt x="16" y="1"/>
                  </a:lnTo>
                  <a:lnTo>
                    <a:pt x="11" y="0"/>
                  </a:lnTo>
                  <a:lnTo>
                    <a:pt x="7" y="1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7" name="Freeform 45"/>
            <p:cNvSpPr>
              <a:spLocks/>
            </p:cNvSpPr>
            <p:nvPr/>
          </p:nvSpPr>
          <p:spPr bwMode="auto">
            <a:xfrm>
              <a:off x="1474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2" y="24"/>
                </a:cxn>
                <a:cxn ang="0">
                  <a:pos x="17" y="23"/>
                </a:cxn>
                <a:cxn ang="0">
                  <a:pos x="20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0" y="4"/>
                </a:cxn>
                <a:cxn ang="0">
                  <a:pos x="17" y="1"/>
                </a:cxn>
                <a:cxn ang="0">
                  <a:pos x="12" y="0"/>
                </a:cxn>
                <a:cxn ang="0">
                  <a:pos x="8" y="1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4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2" y="24"/>
                  </a:lnTo>
                  <a:lnTo>
                    <a:pt x="17" y="23"/>
                  </a:lnTo>
                  <a:lnTo>
                    <a:pt x="20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0" y="4"/>
                  </a:lnTo>
                  <a:lnTo>
                    <a:pt x="17" y="1"/>
                  </a:lnTo>
                  <a:lnTo>
                    <a:pt x="12" y="0"/>
                  </a:lnTo>
                  <a:lnTo>
                    <a:pt x="8" y="1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8" name="Freeform 46"/>
            <p:cNvSpPr>
              <a:spLocks/>
            </p:cNvSpPr>
            <p:nvPr/>
          </p:nvSpPr>
          <p:spPr bwMode="auto">
            <a:xfrm>
              <a:off x="1540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4" y="21"/>
                </a:cxn>
                <a:cxn ang="0">
                  <a:pos x="7" y="23"/>
                </a:cxn>
                <a:cxn ang="0">
                  <a:pos x="12" y="24"/>
                </a:cxn>
                <a:cxn ang="0">
                  <a:pos x="16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5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6" y="1"/>
                </a:cxn>
                <a:cxn ang="0">
                  <a:pos x="12" y="0"/>
                </a:cxn>
                <a:cxn ang="0">
                  <a:pos x="7" y="1"/>
                </a:cxn>
                <a:cxn ang="0">
                  <a:pos x="4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5" h="24">
                  <a:moveTo>
                    <a:pt x="0" y="13"/>
                  </a:moveTo>
                  <a:lnTo>
                    <a:pt x="1" y="18"/>
                  </a:lnTo>
                  <a:lnTo>
                    <a:pt x="4" y="21"/>
                  </a:lnTo>
                  <a:lnTo>
                    <a:pt x="7" y="23"/>
                  </a:lnTo>
                  <a:lnTo>
                    <a:pt x="12" y="24"/>
                  </a:lnTo>
                  <a:lnTo>
                    <a:pt x="16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5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6" y="1"/>
                  </a:lnTo>
                  <a:lnTo>
                    <a:pt x="12" y="0"/>
                  </a:lnTo>
                  <a:lnTo>
                    <a:pt x="7" y="1"/>
                  </a:lnTo>
                  <a:lnTo>
                    <a:pt x="4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9" name="Freeform 47"/>
            <p:cNvSpPr>
              <a:spLocks/>
            </p:cNvSpPr>
            <p:nvPr/>
          </p:nvSpPr>
          <p:spPr bwMode="auto">
            <a:xfrm>
              <a:off x="1606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8" y="23"/>
                </a:cxn>
                <a:cxn ang="0">
                  <a:pos x="13" y="24"/>
                </a:cxn>
                <a:cxn ang="0">
                  <a:pos x="17" y="23"/>
                </a:cxn>
                <a:cxn ang="0">
                  <a:pos x="21" y="21"/>
                </a:cxn>
                <a:cxn ang="0">
                  <a:pos x="23" y="18"/>
                </a:cxn>
                <a:cxn ang="0">
                  <a:pos x="24" y="13"/>
                </a:cxn>
                <a:cxn ang="0">
                  <a:pos x="23" y="8"/>
                </a:cxn>
                <a:cxn ang="0">
                  <a:pos x="21" y="4"/>
                </a:cxn>
                <a:cxn ang="0">
                  <a:pos x="17" y="1"/>
                </a:cxn>
                <a:cxn ang="0">
                  <a:pos x="13" y="0"/>
                </a:cxn>
                <a:cxn ang="0">
                  <a:pos x="8" y="1"/>
                </a:cxn>
                <a:cxn ang="0">
                  <a:pos x="3" y="4"/>
                </a:cxn>
                <a:cxn ang="0">
                  <a:pos x="1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4" h="24">
                  <a:moveTo>
                    <a:pt x="0" y="13"/>
                  </a:moveTo>
                  <a:lnTo>
                    <a:pt x="1" y="18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3" y="24"/>
                  </a:lnTo>
                  <a:lnTo>
                    <a:pt x="17" y="23"/>
                  </a:lnTo>
                  <a:lnTo>
                    <a:pt x="21" y="21"/>
                  </a:ln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1" y="4"/>
                  </a:lnTo>
                  <a:lnTo>
                    <a:pt x="17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0" name="Freeform 48"/>
            <p:cNvSpPr>
              <a:spLocks/>
            </p:cNvSpPr>
            <p:nvPr/>
          </p:nvSpPr>
          <p:spPr bwMode="auto">
            <a:xfrm>
              <a:off x="1672" y="2543"/>
              <a:ext cx="12" cy="12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2" y="18"/>
                </a:cxn>
                <a:cxn ang="0">
                  <a:pos x="4" y="21"/>
                </a:cxn>
                <a:cxn ang="0">
                  <a:pos x="7" y="23"/>
                </a:cxn>
                <a:cxn ang="0">
                  <a:pos x="12" y="24"/>
                </a:cxn>
                <a:cxn ang="0">
                  <a:pos x="17" y="23"/>
                </a:cxn>
                <a:cxn ang="0">
                  <a:pos x="21" y="21"/>
                </a:cxn>
                <a:cxn ang="0">
                  <a:pos x="24" y="18"/>
                </a:cxn>
                <a:cxn ang="0">
                  <a:pos x="25" y="13"/>
                </a:cxn>
                <a:cxn ang="0">
                  <a:pos x="24" y="8"/>
                </a:cxn>
                <a:cxn ang="0">
                  <a:pos x="21" y="4"/>
                </a:cxn>
                <a:cxn ang="0">
                  <a:pos x="17" y="1"/>
                </a:cxn>
                <a:cxn ang="0">
                  <a:pos x="12" y="0"/>
                </a:cxn>
                <a:cxn ang="0">
                  <a:pos x="7" y="1"/>
                </a:cxn>
                <a:cxn ang="0">
                  <a:pos x="4" y="4"/>
                </a:cxn>
                <a:cxn ang="0">
                  <a:pos x="2" y="8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5" h="24">
                  <a:moveTo>
                    <a:pt x="0" y="13"/>
                  </a:moveTo>
                  <a:lnTo>
                    <a:pt x="2" y="18"/>
                  </a:lnTo>
                  <a:lnTo>
                    <a:pt x="4" y="21"/>
                  </a:lnTo>
                  <a:lnTo>
                    <a:pt x="7" y="23"/>
                  </a:lnTo>
                  <a:lnTo>
                    <a:pt x="12" y="24"/>
                  </a:lnTo>
                  <a:lnTo>
                    <a:pt x="17" y="23"/>
                  </a:lnTo>
                  <a:lnTo>
                    <a:pt x="21" y="21"/>
                  </a:lnTo>
                  <a:lnTo>
                    <a:pt x="24" y="18"/>
                  </a:lnTo>
                  <a:lnTo>
                    <a:pt x="25" y="13"/>
                  </a:lnTo>
                  <a:lnTo>
                    <a:pt x="24" y="8"/>
                  </a:lnTo>
                  <a:lnTo>
                    <a:pt x="21" y="4"/>
                  </a:lnTo>
                  <a:lnTo>
                    <a:pt x="17" y="1"/>
                  </a:lnTo>
                  <a:lnTo>
                    <a:pt x="12" y="0"/>
                  </a:lnTo>
                  <a:lnTo>
                    <a:pt x="7" y="1"/>
                  </a:lnTo>
                  <a:lnTo>
                    <a:pt x="4" y="4"/>
                  </a:lnTo>
                  <a:lnTo>
                    <a:pt x="2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 useBgFill="1">
          <p:nvSpPr>
            <p:cNvPr id="281" name="Freeform 49"/>
            <p:cNvSpPr>
              <a:spLocks/>
            </p:cNvSpPr>
            <p:nvPr/>
          </p:nvSpPr>
          <p:spPr bwMode="auto">
            <a:xfrm>
              <a:off x="1491" y="2154"/>
              <a:ext cx="65" cy="110"/>
            </a:xfrm>
            <a:custGeom>
              <a:avLst/>
              <a:gdLst/>
              <a:ahLst/>
              <a:cxnLst>
                <a:cxn ang="0">
                  <a:pos x="131" y="220"/>
                </a:cxn>
                <a:cxn ang="0">
                  <a:pos x="131" y="58"/>
                </a:cxn>
                <a:cxn ang="0">
                  <a:pos x="68" y="0"/>
                </a:cxn>
                <a:cxn ang="0">
                  <a:pos x="0" y="58"/>
                </a:cxn>
                <a:cxn ang="0">
                  <a:pos x="0" y="220"/>
                </a:cxn>
                <a:cxn ang="0">
                  <a:pos x="131" y="220"/>
                </a:cxn>
              </a:cxnLst>
              <a:rect l="0" t="0" r="r" b="b"/>
              <a:pathLst>
                <a:path w="131" h="220">
                  <a:moveTo>
                    <a:pt x="131" y="220"/>
                  </a:moveTo>
                  <a:lnTo>
                    <a:pt x="131" y="58"/>
                  </a:lnTo>
                  <a:lnTo>
                    <a:pt x="68" y="0"/>
                  </a:lnTo>
                  <a:lnTo>
                    <a:pt x="0" y="58"/>
                  </a:lnTo>
                  <a:lnTo>
                    <a:pt x="0" y="220"/>
                  </a:lnTo>
                  <a:lnTo>
                    <a:pt x="131" y="220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2" name="Rectangle 50"/>
            <p:cNvSpPr>
              <a:spLocks noChangeArrowheads="1"/>
            </p:cNvSpPr>
            <p:nvPr/>
          </p:nvSpPr>
          <p:spPr bwMode="auto">
            <a:xfrm>
              <a:off x="1528" y="2190"/>
              <a:ext cx="17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3" name="Rectangle 51"/>
            <p:cNvSpPr>
              <a:spLocks noChangeArrowheads="1"/>
            </p:cNvSpPr>
            <p:nvPr/>
          </p:nvSpPr>
          <p:spPr bwMode="auto">
            <a:xfrm>
              <a:off x="1528" y="2224"/>
              <a:ext cx="17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4" name="Rectangle 52"/>
            <p:cNvSpPr>
              <a:spLocks noChangeArrowheads="1"/>
            </p:cNvSpPr>
            <p:nvPr/>
          </p:nvSpPr>
          <p:spPr bwMode="auto">
            <a:xfrm>
              <a:off x="1503" y="2190"/>
              <a:ext cx="18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5" name="Rectangle 53"/>
            <p:cNvSpPr>
              <a:spLocks noChangeArrowheads="1"/>
            </p:cNvSpPr>
            <p:nvPr/>
          </p:nvSpPr>
          <p:spPr bwMode="auto">
            <a:xfrm>
              <a:off x="1503" y="2224"/>
              <a:ext cx="18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6" name="Freeform 54"/>
            <p:cNvSpPr>
              <a:spLocks/>
            </p:cNvSpPr>
            <p:nvPr/>
          </p:nvSpPr>
          <p:spPr bwMode="auto">
            <a:xfrm>
              <a:off x="1340" y="2155"/>
              <a:ext cx="65" cy="109"/>
            </a:xfrm>
            <a:custGeom>
              <a:avLst/>
              <a:gdLst/>
              <a:ahLst/>
              <a:cxnLst>
                <a:cxn ang="0">
                  <a:pos x="129" y="216"/>
                </a:cxn>
                <a:cxn ang="0">
                  <a:pos x="129" y="54"/>
                </a:cxn>
                <a:cxn ang="0">
                  <a:pos x="68" y="0"/>
                </a:cxn>
                <a:cxn ang="0">
                  <a:pos x="0" y="54"/>
                </a:cxn>
                <a:cxn ang="0">
                  <a:pos x="0" y="216"/>
                </a:cxn>
                <a:cxn ang="0">
                  <a:pos x="129" y="216"/>
                </a:cxn>
              </a:cxnLst>
              <a:rect l="0" t="0" r="r" b="b"/>
              <a:pathLst>
                <a:path w="129" h="216">
                  <a:moveTo>
                    <a:pt x="129" y="216"/>
                  </a:moveTo>
                  <a:lnTo>
                    <a:pt x="129" y="54"/>
                  </a:lnTo>
                  <a:lnTo>
                    <a:pt x="68" y="0"/>
                  </a:lnTo>
                  <a:lnTo>
                    <a:pt x="0" y="54"/>
                  </a:lnTo>
                  <a:lnTo>
                    <a:pt x="0" y="216"/>
                  </a:lnTo>
                  <a:lnTo>
                    <a:pt x="129" y="21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7" name="Rectangle 55"/>
            <p:cNvSpPr>
              <a:spLocks noChangeArrowheads="1"/>
            </p:cNvSpPr>
            <p:nvPr/>
          </p:nvSpPr>
          <p:spPr bwMode="auto">
            <a:xfrm>
              <a:off x="1377" y="2190"/>
              <a:ext cx="17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8" name="Rectangle 56"/>
            <p:cNvSpPr>
              <a:spLocks noChangeArrowheads="1"/>
            </p:cNvSpPr>
            <p:nvPr/>
          </p:nvSpPr>
          <p:spPr bwMode="auto">
            <a:xfrm>
              <a:off x="1377" y="2224"/>
              <a:ext cx="17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9" name="Rectangle 57"/>
            <p:cNvSpPr>
              <a:spLocks noChangeArrowheads="1"/>
            </p:cNvSpPr>
            <p:nvPr/>
          </p:nvSpPr>
          <p:spPr bwMode="auto">
            <a:xfrm>
              <a:off x="1352" y="2190"/>
              <a:ext cx="18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0" name="Rectangle 58"/>
            <p:cNvSpPr>
              <a:spLocks noChangeArrowheads="1"/>
            </p:cNvSpPr>
            <p:nvPr/>
          </p:nvSpPr>
          <p:spPr bwMode="auto">
            <a:xfrm>
              <a:off x="1352" y="2224"/>
              <a:ext cx="18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1" name="Freeform 59"/>
            <p:cNvSpPr>
              <a:spLocks/>
            </p:cNvSpPr>
            <p:nvPr/>
          </p:nvSpPr>
          <p:spPr bwMode="auto">
            <a:xfrm>
              <a:off x="1156" y="2024"/>
              <a:ext cx="582" cy="582"/>
            </a:xfrm>
            <a:custGeom>
              <a:avLst/>
              <a:gdLst/>
              <a:ahLst/>
              <a:cxnLst>
                <a:cxn ang="0">
                  <a:pos x="1112" y="33"/>
                </a:cxn>
                <a:cxn ang="0">
                  <a:pos x="1088" y="17"/>
                </a:cxn>
                <a:cxn ang="0">
                  <a:pos x="1062" y="6"/>
                </a:cxn>
                <a:cxn ang="0">
                  <a:pos x="1035" y="1"/>
                </a:cxn>
                <a:cxn ang="0">
                  <a:pos x="144" y="0"/>
                </a:cxn>
                <a:cxn ang="0">
                  <a:pos x="88" y="12"/>
                </a:cxn>
                <a:cxn ang="0">
                  <a:pos x="43" y="43"/>
                </a:cxn>
                <a:cxn ang="0">
                  <a:pos x="12" y="88"/>
                </a:cxn>
                <a:cxn ang="0">
                  <a:pos x="0" y="144"/>
                </a:cxn>
                <a:cxn ang="0">
                  <a:pos x="69" y="552"/>
                </a:cxn>
                <a:cxn ang="0">
                  <a:pos x="70" y="129"/>
                </a:cxn>
                <a:cxn ang="0">
                  <a:pos x="82" y="103"/>
                </a:cxn>
                <a:cxn ang="0">
                  <a:pos x="97" y="85"/>
                </a:cxn>
                <a:cxn ang="0">
                  <a:pos x="108" y="77"/>
                </a:cxn>
                <a:cxn ang="0">
                  <a:pos x="122" y="73"/>
                </a:cxn>
                <a:cxn ang="0">
                  <a:pos x="136" y="69"/>
                </a:cxn>
                <a:cxn ang="0">
                  <a:pos x="1021" y="69"/>
                </a:cxn>
                <a:cxn ang="0">
                  <a:pos x="1036" y="70"/>
                </a:cxn>
                <a:cxn ang="0">
                  <a:pos x="1050" y="75"/>
                </a:cxn>
                <a:cxn ang="0">
                  <a:pos x="1062" y="82"/>
                </a:cxn>
                <a:cxn ang="0">
                  <a:pos x="1074" y="91"/>
                </a:cxn>
                <a:cxn ang="0">
                  <a:pos x="1090" y="115"/>
                </a:cxn>
                <a:cxn ang="0">
                  <a:pos x="1096" y="144"/>
                </a:cxn>
                <a:cxn ang="0">
                  <a:pos x="1095" y="1036"/>
                </a:cxn>
                <a:cxn ang="0">
                  <a:pos x="1083" y="1063"/>
                </a:cxn>
                <a:cxn ang="0">
                  <a:pos x="1062" y="1083"/>
                </a:cxn>
                <a:cxn ang="0">
                  <a:pos x="1036" y="1095"/>
                </a:cxn>
                <a:cxn ang="0">
                  <a:pos x="144" y="1096"/>
                </a:cxn>
                <a:cxn ang="0">
                  <a:pos x="129" y="1095"/>
                </a:cxn>
                <a:cxn ang="0">
                  <a:pos x="115" y="1090"/>
                </a:cxn>
                <a:cxn ang="0">
                  <a:pos x="103" y="1083"/>
                </a:cxn>
                <a:cxn ang="0">
                  <a:pos x="91" y="1074"/>
                </a:cxn>
                <a:cxn ang="0">
                  <a:pos x="75" y="1050"/>
                </a:cxn>
                <a:cxn ang="0">
                  <a:pos x="69" y="1021"/>
                </a:cxn>
                <a:cxn ang="0">
                  <a:pos x="0" y="552"/>
                </a:cxn>
                <a:cxn ang="0">
                  <a:pos x="1" y="1035"/>
                </a:cxn>
                <a:cxn ang="0">
                  <a:pos x="6" y="1063"/>
                </a:cxn>
                <a:cxn ang="0">
                  <a:pos x="17" y="1088"/>
                </a:cxn>
                <a:cxn ang="0">
                  <a:pos x="33" y="1112"/>
                </a:cxn>
                <a:cxn ang="0">
                  <a:pos x="53" y="1132"/>
                </a:cxn>
                <a:cxn ang="0">
                  <a:pos x="76" y="1147"/>
                </a:cxn>
                <a:cxn ang="0">
                  <a:pos x="103" y="1158"/>
                </a:cxn>
                <a:cxn ang="0">
                  <a:pos x="130" y="1163"/>
                </a:cxn>
                <a:cxn ang="0">
                  <a:pos x="1021" y="1164"/>
                </a:cxn>
                <a:cxn ang="0">
                  <a:pos x="1049" y="1162"/>
                </a:cxn>
                <a:cxn ang="0">
                  <a:pos x="1075" y="1154"/>
                </a:cxn>
                <a:cxn ang="0">
                  <a:pos x="1101" y="1140"/>
                </a:cxn>
                <a:cxn ang="0">
                  <a:pos x="1122" y="1123"/>
                </a:cxn>
                <a:cxn ang="0">
                  <a:pos x="1140" y="1101"/>
                </a:cxn>
                <a:cxn ang="0">
                  <a:pos x="1154" y="1075"/>
                </a:cxn>
                <a:cxn ang="0">
                  <a:pos x="1162" y="1049"/>
                </a:cxn>
                <a:cxn ang="0">
                  <a:pos x="1164" y="1021"/>
                </a:cxn>
                <a:cxn ang="0">
                  <a:pos x="1163" y="130"/>
                </a:cxn>
                <a:cxn ang="0">
                  <a:pos x="1158" y="103"/>
                </a:cxn>
                <a:cxn ang="0">
                  <a:pos x="1147" y="76"/>
                </a:cxn>
                <a:cxn ang="0">
                  <a:pos x="1132" y="53"/>
                </a:cxn>
              </a:cxnLst>
              <a:rect l="0" t="0" r="r" b="b"/>
              <a:pathLst>
                <a:path w="1164" h="1164">
                  <a:moveTo>
                    <a:pt x="1122" y="43"/>
                  </a:moveTo>
                  <a:lnTo>
                    <a:pt x="1112" y="33"/>
                  </a:lnTo>
                  <a:lnTo>
                    <a:pt x="1101" y="24"/>
                  </a:lnTo>
                  <a:lnTo>
                    <a:pt x="1088" y="17"/>
                  </a:lnTo>
                  <a:lnTo>
                    <a:pt x="1075" y="10"/>
                  </a:lnTo>
                  <a:lnTo>
                    <a:pt x="1062" y="6"/>
                  </a:lnTo>
                  <a:lnTo>
                    <a:pt x="1049" y="2"/>
                  </a:lnTo>
                  <a:lnTo>
                    <a:pt x="1035" y="1"/>
                  </a:lnTo>
                  <a:lnTo>
                    <a:pt x="1021" y="0"/>
                  </a:lnTo>
                  <a:lnTo>
                    <a:pt x="144" y="0"/>
                  </a:lnTo>
                  <a:lnTo>
                    <a:pt x="115" y="3"/>
                  </a:lnTo>
                  <a:lnTo>
                    <a:pt x="88" y="12"/>
                  </a:lnTo>
                  <a:lnTo>
                    <a:pt x="63" y="24"/>
                  </a:lnTo>
                  <a:lnTo>
                    <a:pt x="43" y="43"/>
                  </a:lnTo>
                  <a:lnTo>
                    <a:pt x="24" y="63"/>
                  </a:lnTo>
                  <a:lnTo>
                    <a:pt x="12" y="88"/>
                  </a:lnTo>
                  <a:lnTo>
                    <a:pt x="3" y="115"/>
                  </a:lnTo>
                  <a:lnTo>
                    <a:pt x="0" y="144"/>
                  </a:lnTo>
                  <a:lnTo>
                    <a:pt x="0" y="552"/>
                  </a:lnTo>
                  <a:lnTo>
                    <a:pt x="69" y="552"/>
                  </a:lnTo>
                  <a:lnTo>
                    <a:pt x="69" y="144"/>
                  </a:lnTo>
                  <a:lnTo>
                    <a:pt x="70" y="129"/>
                  </a:lnTo>
                  <a:lnTo>
                    <a:pt x="75" y="115"/>
                  </a:lnTo>
                  <a:lnTo>
                    <a:pt x="82" y="103"/>
                  </a:lnTo>
                  <a:lnTo>
                    <a:pt x="91" y="91"/>
                  </a:lnTo>
                  <a:lnTo>
                    <a:pt x="97" y="85"/>
                  </a:lnTo>
                  <a:lnTo>
                    <a:pt x="103" y="82"/>
                  </a:lnTo>
                  <a:lnTo>
                    <a:pt x="108" y="77"/>
                  </a:lnTo>
                  <a:lnTo>
                    <a:pt x="115" y="75"/>
                  </a:lnTo>
                  <a:lnTo>
                    <a:pt x="122" y="73"/>
                  </a:lnTo>
                  <a:lnTo>
                    <a:pt x="129" y="70"/>
                  </a:lnTo>
                  <a:lnTo>
                    <a:pt x="136" y="69"/>
                  </a:lnTo>
                  <a:lnTo>
                    <a:pt x="144" y="69"/>
                  </a:lnTo>
                  <a:lnTo>
                    <a:pt x="1021" y="69"/>
                  </a:lnTo>
                  <a:lnTo>
                    <a:pt x="1028" y="69"/>
                  </a:lnTo>
                  <a:lnTo>
                    <a:pt x="1036" y="70"/>
                  </a:lnTo>
                  <a:lnTo>
                    <a:pt x="1043" y="73"/>
                  </a:lnTo>
                  <a:lnTo>
                    <a:pt x="1050" y="75"/>
                  </a:lnTo>
                  <a:lnTo>
                    <a:pt x="1057" y="77"/>
                  </a:lnTo>
                  <a:lnTo>
                    <a:pt x="1062" y="82"/>
                  </a:lnTo>
                  <a:lnTo>
                    <a:pt x="1068" y="85"/>
                  </a:lnTo>
                  <a:lnTo>
                    <a:pt x="1074" y="91"/>
                  </a:lnTo>
                  <a:lnTo>
                    <a:pt x="1083" y="103"/>
                  </a:lnTo>
                  <a:lnTo>
                    <a:pt x="1090" y="115"/>
                  </a:lnTo>
                  <a:lnTo>
                    <a:pt x="1095" y="129"/>
                  </a:lnTo>
                  <a:lnTo>
                    <a:pt x="1096" y="144"/>
                  </a:lnTo>
                  <a:lnTo>
                    <a:pt x="1096" y="1021"/>
                  </a:lnTo>
                  <a:lnTo>
                    <a:pt x="1095" y="1036"/>
                  </a:lnTo>
                  <a:lnTo>
                    <a:pt x="1090" y="1050"/>
                  </a:lnTo>
                  <a:lnTo>
                    <a:pt x="1083" y="1063"/>
                  </a:lnTo>
                  <a:lnTo>
                    <a:pt x="1074" y="1074"/>
                  </a:lnTo>
                  <a:lnTo>
                    <a:pt x="1062" y="1083"/>
                  </a:lnTo>
                  <a:lnTo>
                    <a:pt x="1050" y="1090"/>
                  </a:lnTo>
                  <a:lnTo>
                    <a:pt x="1036" y="1095"/>
                  </a:lnTo>
                  <a:lnTo>
                    <a:pt x="1021" y="1096"/>
                  </a:lnTo>
                  <a:lnTo>
                    <a:pt x="144" y="1096"/>
                  </a:lnTo>
                  <a:lnTo>
                    <a:pt x="136" y="1096"/>
                  </a:lnTo>
                  <a:lnTo>
                    <a:pt x="129" y="1095"/>
                  </a:lnTo>
                  <a:lnTo>
                    <a:pt x="122" y="1093"/>
                  </a:lnTo>
                  <a:lnTo>
                    <a:pt x="115" y="1090"/>
                  </a:lnTo>
                  <a:lnTo>
                    <a:pt x="108" y="1087"/>
                  </a:lnTo>
                  <a:lnTo>
                    <a:pt x="103" y="1083"/>
                  </a:lnTo>
                  <a:lnTo>
                    <a:pt x="97" y="1079"/>
                  </a:lnTo>
                  <a:lnTo>
                    <a:pt x="91" y="1074"/>
                  </a:lnTo>
                  <a:lnTo>
                    <a:pt x="82" y="1063"/>
                  </a:lnTo>
                  <a:lnTo>
                    <a:pt x="75" y="1050"/>
                  </a:lnTo>
                  <a:lnTo>
                    <a:pt x="70" y="1036"/>
                  </a:lnTo>
                  <a:lnTo>
                    <a:pt x="69" y="1021"/>
                  </a:lnTo>
                  <a:lnTo>
                    <a:pt x="69" y="552"/>
                  </a:lnTo>
                  <a:lnTo>
                    <a:pt x="0" y="552"/>
                  </a:lnTo>
                  <a:lnTo>
                    <a:pt x="0" y="1021"/>
                  </a:lnTo>
                  <a:lnTo>
                    <a:pt x="1" y="1035"/>
                  </a:lnTo>
                  <a:lnTo>
                    <a:pt x="2" y="1049"/>
                  </a:lnTo>
                  <a:lnTo>
                    <a:pt x="6" y="1063"/>
                  </a:lnTo>
                  <a:lnTo>
                    <a:pt x="12" y="1075"/>
                  </a:lnTo>
                  <a:lnTo>
                    <a:pt x="17" y="1088"/>
                  </a:lnTo>
                  <a:lnTo>
                    <a:pt x="24" y="1101"/>
                  </a:lnTo>
                  <a:lnTo>
                    <a:pt x="33" y="1112"/>
                  </a:lnTo>
                  <a:lnTo>
                    <a:pt x="43" y="1123"/>
                  </a:lnTo>
                  <a:lnTo>
                    <a:pt x="53" y="1132"/>
                  </a:lnTo>
                  <a:lnTo>
                    <a:pt x="65" y="1140"/>
                  </a:lnTo>
                  <a:lnTo>
                    <a:pt x="76" y="1147"/>
                  </a:lnTo>
                  <a:lnTo>
                    <a:pt x="89" y="1154"/>
                  </a:lnTo>
                  <a:lnTo>
                    <a:pt x="103" y="1158"/>
                  </a:lnTo>
                  <a:lnTo>
                    <a:pt x="117" y="1162"/>
                  </a:lnTo>
                  <a:lnTo>
                    <a:pt x="130" y="1163"/>
                  </a:lnTo>
                  <a:lnTo>
                    <a:pt x="144" y="1164"/>
                  </a:lnTo>
                  <a:lnTo>
                    <a:pt x="1021" y="1164"/>
                  </a:lnTo>
                  <a:lnTo>
                    <a:pt x="1035" y="1163"/>
                  </a:lnTo>
                  <a:lnTo>
                    <a:pt x="1049" y="1162"/>
                  </a:lnTo>
                  <a:lnTo>
                    <a:pt x="1062" y="1158"/>
                  </a:lnTo>
                  <a:lnTo>
                    <a:pt x="1075" y="1154"/>
                  </a:lnTo>
                  <a:lnTo>
                    <a:pt x="1088" y="1147"/>
                  </a:lnTo>
                  <a:lnTo>
                    <a:pt x="1101" y="1140"/>
                  </a:lnTo>
                  <a:lnTo>
                    <a:pt x="1112" y="1132"/>
                  </a:lnTo>
                  <a:lnTo>
                    <a:pt x="1122" y="1123"/>
                  </a:lnTo>
                  <a:lnTo>
                    <a:pt x="1132" y="1112"/>
                  </a:lnTo>
                  <a:lnTo>
                    <a:pt x="1140" y="1101"/>
                  </a:lnTo>
                  <a:lnTo>
                    <a:pt x="1147" y="1088"/>
                  </a:lnTo>
                  <a:lnTo>
                    <a:pt x="1154" y="1075"/>
                  </a:lnTo>
                  <a:lnTo>
                    <a:pt x="1158" y="1063"/>
                  </a:lnTo>
                  <a:lnTo>
                    <a:pt x="1162" y="1049"/>
                  </a:lnTo>
                  <a:lnTo>
                    <a:pt x="1163" y="1035"/>
                  </a:lnTo>
                  <a:lnTo>
                    <a:pt x="1164" y="1021"/>
                  </a:lnTo>
                  <a:lnTo>
                    <a:pt x="1164" y="144"/>
                  </a:lnTo>
                  <a:lnTo>
                    <a:pt x="1163" y="130"/>
                  </a:lnTo>
                  <a:lnTo>
                    <a:pt x="1162" y="116"/>
                  </a:lnTo>
                  <a:lnTo>
                    <a:pt x="1158" y="103"/>
                  </a:lnTo>
                  <a:lnTo>
                    <a:pt x="1154" y="89"/>
                  </a:lnTo>
                  <a:lnTo>
                    <a:pt x="1147" y="76"/>
                  </a:lnTo>
                  <a:lnTo>
                    <a:pt x="1140" y="65"/>
                  </a:lnTo>
                  <a:lnTo>
                    <a:pt x="1132" y="53"/>
                  </a:lnTo>
                  <a:lnTo>
                    <a:pt x="1122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pic>
        <p:nvPicPr>
          <p:cNvPr id="292" name="Picture 2" descr="C:\Program Files (x86)\Microsoft Office\MEDIA\CAGCAT10\j018560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4725144"/>
            <a:ext cx="922630" cy="923544"/>
          </a:xfrm>
          <a:prstGeom prst="rect">
            <a:avLst/>
          </a:prstGeom>
          <a:noFill/>
        </p:spPr>
      </p:pic>
      <p:sp>
        <p:nvSpPr>
          <p:cNvPr id="293" name="Content Placeholder 29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2550"/>
            <a:ext cx="8229600" cy="71713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/>
              <a:t>Housing &amp; health risks: Quantify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28800"/>
            <a:ext cx="8543235" cy="3096344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spcBef>
                <a:spcPts val="1200"/>
              </a:spcBef>
            </a:pPr>
            <a:r>
              <a:rPr lang="en-US" b="1" dirty="0" smtClean="0"/>
              <a:t>3.1 million dwellings (14% of stock) had at least one Category 1 Hazard</a:t>
            </a:r>
          </a:p>
          <a:p>
            <a:pPr>
              <a:lnSpc>
                <a:spcPct val="80000"/>
              </a:lnSpc>
              <a:spcBef>
                <a:spcPts val="1200"/>
              </a:spcBef>
              <a:buNone/>
            </a:pPr>
            <a:endParaRPr lang="en-US" sz="1600" b="1" dirty="0" smtClean="0"/>
          </a:p>
          <a:p>
            <a:pPr lvl="1">
              <a:lnSpc>
                <a:spcPct val="80000"/>
              </a:lnSpc>
              <a:spcBef>
                <a:spcPts val="1200"/>
              </a:spcBef>
            </a:pPr>
            <a:r>
              <a:rPr lang="en-US" b="1" dirty="0" smtClean="0"/>
              <a:t>1.8 million have Cat 1 hazard for risk of falling</a:t>
            </a:r>
          </a:p>
          <a:p>
            <a:pPr lvl="1">
              <a:lnSpc>
                <a:spcPct val="80000"/>
              </a:lnSpc>
              <a:spcBef>
                <a:spcPts val="1200"/>
              </a:spcBef>
            </a:pPr>
            <a:r>
              <a:rPr lang="en-US" b="1" dirty="0" smtClean="0"/>
              <a:t>1 million have Cat 1 hazard for Excess Cold</a:t>
            </a:r>
          </a:p>
          <a:p>
            <a:pPr lvl="1">
              <a:lnSpc>
                <a:spcPct val="80000"/>
              </a:lnSpc>
              <a:spcBef>
                <a:spcPts val="1200"/>
              </a:spcBef>
            </a:pPr>
            <a:r>
              <a:rPr lang="en-US" b="1" dirty="0" smtClean="0"/>
              <a:t>1 million households live with some form of damp</a:t>
            </a:r>
          </a:p>
          <a:p>
            <a:pPr lvl="1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b="1" i="1" dirty="0" smtClean="0"/>
              <a:t>Most defects in the private sector (rented &amp; owned)  so must have </a:t>
            </a:r>
            <a:r>
              <a:rPr lang="en-US" b="1" i="1" u="sng" dirty="0" smtClean="0"/>
              <a:t>cross tenure </a:t>
            </a:r>
            <a:r>
              <a:rPr lang="en-US" b="1" i="1" dirty="0" smtClean="0"/>
              <a:t>solutions </a:t>
            </a:r>
          </a:p>
          <a:p>
            <a:pPr lvl="1">
              <a:lnSpc>
                <a:spcPct val="80000"/>
              </a:lnSpc>
              <a:spcBef>
                <a:spcPts val="1200"/>
              </a:spcBef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23528" y="52292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400" b="1" i="1" dirty="0" smtClean="0"/>
              <a:t>Source</a:t>
            </a:r>
            <a:r>
              <a:rPr lang="en-US" sz="2400" i="1" dirty="0" smtClean="0"/>
              <a:t>: DCLG, 2014, English Housing Survey 2012 Profile of English Housing report. Hazards defined using Housing Health and Safety Rating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609600" y="404664"/>
            <a:ext cx="8153400" cy="814536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Making best use of scarce resources</a:t>
            </a:r>
            <a:r>
              <a:rPr lang="en-GB" sz="2800" dirty="0" smtClean="0"/>
              <a:t/>
            </a:r>
            <a:br>
              <a:rPr lang="en-GB" sz="2800" dirty="0" smtClean="0"/>
            </a:br>
            <a:endParaRPr lang="en-GB" sz="2800" dirty="0"/>
          </a:p>
        </p:txBody>
      </p:sp>
      <p:pic>
        <p:nvPicPr>
          <p:cNvPr id="28" name="Content Placeholder 27" descr="water-faucet-small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652115" y="2132856"/>
            <a:ext cx="3024341" cy="4029934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39552" y="1700808"/>
            <a:ext cx="4824536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b="1" u="sng" dirty="0" smtClean="0"/>
              <a:t>Falls – new C&amp;RE paper</a:t>
            </a:r>
            <a:endParaRPr lang="en-GB" u="sng" dirty="0" smtClean="0"/>
          </a:p>
          <a:p>
            <a:r>
              <a:rPr lang="en-GB" b="1" dirty="0" smtClean="0"/>
              <a:t>Hip fractures </a:t>
            </a:r>
            <a:r>
              <a:rPr lang="en-GB" dirty="0" smtClean="0"/>
              <a:t>cost £</a:t>
            </a:r>
            <a:r>
              <a:rPr lang="en-GB" dirty="0" smtClean="0"/>
              <a:t>2b+ </a:t>
            </a:r>
            <a:r>
              <a:rPr lang="en-GB" dirty="0" smtClean="0"/>
              <a:t>pa</a:t>
            </a:r>
          </a:p>
          <a:p>
            <a:r>
              <a:rPr lang="en-GB" b="1" dirty="0" smtClean="0"/>
              <a:t>12 month cost </a:t>
            </a:r>
            <a:r>
              <a:rPr lang="en-GB" dirty="0" smtClean="0"/>
              <a:t>to health and care for 421 falls patients </a:t>
            </a:r>
            <a:r>
              <a:rPr lang="en-GB" dirty="0" smtClean="0"/>
              <a:t>in Torbay was </a:t>
            </a:r>
            <a:r>
              <a:rPr lang="en-GB" b="1" dirty="0" smtClean="0"/>
              <a:t>£5 million </a:t>
            </a:r>
            <a:r>
              <a:rPr lang="en-GB" dirty="0" smtClean="0"/>
              <a:t>(</a:t>
            </a:r>
            <a:r>
              <a:rPr lang="en-GB" i="1" dirty="0" smtClean="0"/>
              <a:t>Kings Fund </a:t>
            </a:r>
            <a:r>
              <a:rPr lang="en-GB" i="1" dirty="0" smtClean="0"/>
              <a:t>Study</a:t>
            </a:r>
            <a:r>
              <a:rPr lang="en-GB" dirty="0" smtClean="0"/>
              <a:t>) </a:t>
            </a:r>
            <a:endParaRPr lang="en-GB" dirty="0" smtClean="0"/>
          </a:p>
          <a:p>
            <a:r>
              <a:rPr lang="en-GB" dirty="0" smtClean="0"/>
              <a:t>New Zealand 3yr RCT – </a:t>
            </a:r>
            <a:r>
              <a:rPr lang="en-GB" dirty="0" smtClean="0"/>
              <a:t>home adaptations </a:t>
            </a:r>
            <a:r>
              <a:rPr lang="en-GB" b="1" dirty="0" smtClean="0"/>
              <a:t>reduced </a:t>
            </a:r>
            <a:r>
              <a:rPr lang="en-GB" b="1" dirty="0" smtClean="0"/>
              <a:t>injuries from falls by 26%</a:t>
            </a:r>
            <a:endParaRPr lang="en-GB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7431</TotalTime>
  <Words>330</Words>
  <Application>Microsoft Office PowerPoint</Application>
  <PresentationFormat>On-screen Show (4:3)</PresentationFormat>
  <Paragraphs>53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Median</vt:lpstr>
      <vt:lpstr>Falling through the Gaps</vt:lpstr>
      <vt:lpstr>Falling through the Gaps</vt:lpstr>
      <vt:lpstr> Falling Through the Gaps </vt:lpstr>
      <vt:lpstr>Background to today’s event</vt:lpstr>
      <vt:lpstr>Major current policy concerns</vt:lpstr>
      <vt:lpstr>Where older people live</vt:lpstr>
      <vt:lpstr>Where older people live </vt:lpstr>
      <vt:lpstr>Housing &amp; health risks: Quantify</vt:lpstr>
      <vt:lpstr>Making best use of scarce resources </vt:lpstr>
      <vt:lpstr>Hope that today will…….</vt:lpstr>
      <vt:lpstr>Falling through the Gaps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 adaptations, the Care Act &amp; the Better Care Fund</dc:title>
  <dc:creator>Sue Adams</dc:creator>
  <cp:lastModifiedBy>Sue Adams</cp:lastModifiedBy>
  <cp:revision>14</cp:revision>
  <dcterms:created xsi:type="dcterms:W3CDTF">2015-04-23T19:15:34Z</dcterms:created>
  <dcterms:modified xsi:type="dcterms:W3CDTF">2015-07-13T11:07:57Z</dcterms:modified>
</cp:coreProperties>
</file>